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3796" r:id="rId3"/>
    <p:sldId id="1988" r:id="rId4"/>
    <p:sldId id="3798" r:id="rId5"/>
    <p:sldId id="3806" r:id="rId6"/>
    <p:sldId id="3807" r:id="rId7"/>
    <p:sldId id="3800" r:id="rId8"/>
    <p:sldId id="3799" r:id="rId9"/>
    <p:sldId id="3803" r:id="rId10"/>
    <p:sldId id="3802" r:id="rId11"/>
    <p:sldId id="3805" r:id="rId12"/>
    <p:sldId id="3801" r:id="rId13"/>
    <p:sldId id="380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TT, Angela (WPRO)" initials="pratta" lastIdx="9" clrIdx="0"/>
  <p:cmAuthor id="1" name="CABALIK" initials="KC" lastIdx="6" clrIdx="1"/>
  <p:cmAuthor id="2" name="OTSU, Satoko (VNM)" initials="Satoko" lastIdx="9" clrIdx="2"/>
  <p:cmAuthor id="3" name="CONDELL, Orla" initials="CO" lastIdx="1" clrIdx="3">
    <p:extLst>
      <p:ext uri="{19B8F6BF-5375-455C-9EA6-DF929625EA0E}">
        <p15:presenceInfo xmlns:p15="http://schemas.microsoft.com/office/powerpoint/2012/main" userId="S-1-5-21-1446143339-2250552318-1255726049-2046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7AB0"/>
    <a:srgbClr val="618FB4"/>
    <a:srgbClr val="0484BD"/>
    <a:srgbClr val="00ABF0"/>
    <a:srgbClr val="62ACCA"/>
    <a:srgbClr val="83B5C4"/>
    <a:srgbClr val="83BAB0"/>
    <a:srgbClr val="9581BC"/>
    <a:srgbClr val="9D8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8" autoAdjust="0"/>
    <p:restoredTop sz="95332" autoAdjust="0"/>
  </p:normalViewPr>
  <p:slideViewPr>
    <p:cSldViewPr>
      <p:cViewPr varScale="1">
        <p:scale>
          <a:sx n="68" d="100"/>
          <a:sy n="68" d="100"/>
        </p:scale>
        <p:origin x="38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handoutMaster" Target="handoutMasters/handout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package" Target="../embeddings/Microsoft_Excel_Worksheet.xlsx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to\Documents\2020_documents\hq_him\202008-202010%20wpro\disease_specific\dengue_2019\data\20200728_Dengue_data_Graphs_SUMMARY_2000-2019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C8AE7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5C8AE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AD-445E-B0C7-53F76A20495F}"/>
              </c:ext>
            </c:extLst>
          </c:dPt>
          <c:dPt>
            <c:idx val="11"/>
            <c:invertIfNegative val="0"/>
            <c:bubble3D val="0"/>
            <c:spPr>
              <a:solidFill>
                <a:srgbClr val="5C8AE7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AD-445E-B0C7-53F76A20495F}"/>
              </c:ext>
            </c:extLst>
          </c:dPt>
          <c:cat>
            <c:numRef>
              <c:f>Sheet1!$B$3:$B$14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2430203</c:v>
                </c:pt>
                <c:pt idx="1">
                  <c:v>2119052</c:v>
                </c:pt>
                <c:pt idx="2">
                  <c:v>1734618</c:v>
                </c:pt>
                <c:pt idx="3">
                  <c:v>3093252</c:v>
                </c:pt>
                <c:pt idx="4">
                  <c:v>1767797</c:v>
                </c:pt>
                <c:pt idx="5">
                  <c:v>3320628</c:v>
                </c:pt>
                <c:pt idx="6">
                  <c:v>3348356</c:v>
                </c:pt>
                <c:pt idx="7">
                  <c:v>1512189</c:v>
                </c:pt>
                <c:pt idx="8">
                  <c:v>1713045</c:v>
                </c:pt>
                <c:pt idx="9">
                  <c:v>5037403</c:v>
                </c:pt>
                <c:pt idx="10">
                  <c:v>2750683</c:v>
                </c:pt>
                <c:pt idx="11">
                  <c:v>1082280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AD-445E-B0C7-53F76A204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852056"/>
        <c:axId val="448850416"/>
      </c:barChart>
      <c:catAx>
        <c:axId val="448852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448850416"/>
        <c:crosses val="autoZero"/>
        <c:auto val="1"/>
        <c:lblAlgn val="ctr"/>
        <c:lblOffset val="100"/>
        <c:noMultiLvlLbl val="0"/>
      </c:catAx>
      <c:valAx>
        <c:axId val="44885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No of cases reported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448852056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68427808244036"/>
          <c:y val="5.3198465189455535E-2"/>
          <c:w val="0.65377523425086193"/>
          <c:h val="0.739136914306411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Data_Graph_et!$K$3</c:f>
              <c:strCache>
                <c:ptCount val="1"/>
                <c:pt idx="0">
                  <c:v>case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Data_Graph_et!$B$17:$B$23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Data_Graph_et!$G$17:$G$23</c:f>
              <c:numCache>
                <c:formatCode>General</c:formatCode>
                <c:ptCount val="7"/>
                <c:pt idx="0">
                  <c:v>385773</c:v>
                </c:pt>
                <c:pt idx="1">
                  <c:v>383343</c:v>
                </c:pt>
                <c:pt idx="2">
                  <c:v>498100</c:v>
                </c:pt>
                <c:pt idx="3">
                  <c:v>445996</c:v>
                </c:pt>
                <c:pt idx="4">
                  <c:v>446751</c:v>
                </c:pt>
                <c:pt idx="5">
                  <c:v>475544</c:v>
                </c:pt>
                <c:pt idx="6">
                  <c:v>1024636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4-4BC9-84CC-CACF85201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50"/>
        <c:axId val="143003008"/>
        <c:axId val="143005184"/>
      </c:barChart>
      <c:lineChart>
        <c:grouping val="standard"/>
        <c:varyColors val="0"/>
        <c:ser>
          <c:idx val="2"/>
          <c:order val="1"/>
          <c:tx>
            <c:strRef>
              <c:f>Data_Graph_et!$H$3</c:f>
              <c:strCache>
                <c:ptCount val="1"/>
                <c:pt idx="0">
                  <c:v>CFR</c:v>
                </c:pt>
              </c:strCache>
            </c:strRef>
          </c:tx>
          <c:spPr>
            <a:ln w="19050" cap="rnd" cmpd="sng" algn="ctr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Data_Graph_et!$H$17:$H$23</c:f>
              <c:numCache>
                <c:formatCode>General</c:formatCode>
                <c:ptCount val="7"/>
                <c:pt idx="0">
                  <c:v>0.22</c:v>
                </c:pt>
                <c:pt idx="1">
                  <c:v>0.19</c:v>
                </c:pt>
                <c:pt idx="2">
                  <c:v>0.2</c:v>
                </c:pt>
                <c:pt idx="3" formatCode="0.00">
                  <c:v>0.30897138090924586</c:v>
                </c:pt>
                <c:pt idx="4" formatCode="0.00">
                  <c:v>0.23918955885577864</c:v>
                </c:pt>
                <c:pt idx="5" formatCode="0.00">
                  <c:v>0.27726667627631701</c:v>
                </c:pt>
                <c:pt idx="6" formatCode="0.00">
                  <c:v>0.1904994432690689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A4-4BC9-84CC-CACF85201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16704"/>
        <c:axId val="143006720"/>
      </c:lineChart>
      <c:catAx>
        <c:axId val="143003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dirty="0"/>
                  <a:t>Year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43005184"/>
        <c:crosses val="autoZero"/>
        <c:auto val="1"/>
        <c:lblAlgn val="ctr"/>
        <c:lblOffset val="100"/>
        <c:noMultiLvlLbl val="0"/>
      </c:catAx>
      <c:valAx>
        <c:axId val="1430051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dirty="0"/>
                  <a:t>Number of dengue cases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43003008"/>
        <c:crosses val="autoZero"/>
        <c:crossBetween val="between"/>
      </c:valAx>
      <c:valAx>
        <c:axId val="1430067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dirty="0"/>
                  <a:t>Case</a:t>
                </a:r>
                <a:r>
                  <a:rPr lang="en-US" altLang="ko-KR" baseline="0" dirty="0"/>
                  <a:t> fatality ratio (CFR, %)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43016704"/>
        <c:crosses val="max"/>
        <c:crossBetween val="between"/>
      </c:valAx>
      <c:catAx>
        <c:axId val="143016704"/>
        <c:scaling>
          <c:orientation val="minMax"/>
        </c:scaling>
        <c:delete val="1"/>
        <c:axPos val="b"/>
        <c:majorTickMark val="out"/>
        <c:minorTickMark val="none"/>
        <c:tickLblPos val="nextTo"/>
        <c:crossAx val="14300672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67154482475111721"/>
          <c:y val="0.89715652006913771"/>
          <c:w val="0.32018403298011655"/>
          <c:h val="8.8209333589398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accent3"/>
      </a:solidFill>
      <a:prstDash val="solid"/>
      <a:round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155BE-E45D-45C9-864A-3C9ACFBF178D}" type="datetimeFigureOut">
              <a:rPr lang="en-GB" smtClean="0"/>
              <a:t>21/06/2022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B0C67-89CE-4012-9852-3E59211DF7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49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ECA6-C918-43BD-AB83-335E86CBBFC2}" type="datetimeFigureOut">
              <a:rPr lang="en-GB" smtClean="0"/>
              <a:t>21/06/2022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9C6C-C46A-4A71-A00B-B00737EFAD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0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9C6C-C46A-4A71-A00B-B00737EFAD6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79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5.png" /><Relationship Id="rId4" Type="http://schemas.openxmlformats.org/officeDocument/2006/relationships/image" Target="../media/image4.jpeg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4.jpe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962400"/>
            <a:ext cx="936104" cy="4487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295572"/>
            <a:ext cx="9144000" cy="562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478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86" y="14517"/>
            <a:ext cx="49530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147890"/>
            <a:ext cx="5029200" cy="2038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4495800"/>
            <a:ext cx="6400800" cy="65269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meeting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228600" y="5943600"/>
            <a:ext cx="50292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Date of meeting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228600" y="5410200"/>
            <a:ext cx="50292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Presenter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9028"/>
            <a:ext cx="2819400" cy="135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962400"/>
            <a:ext cx="936104" cy="4487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295572"/>
            <a:ext cx="9144000" cy="562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478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86" y="14517"/>
            <a:ext cx="49530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147890"/>
            <a:ext cx="5029200" cy="2038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4495800"/>
            <a:ext cx="6400800" cy="65269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meeting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228600" y="5943600"/>
            <a:ext cx="50292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Date of meeting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228600" y="5410200"/>
            <a:ext cx="50292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Presenter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buClr>
                <a:srgbClr val="007AB0"/>
              </a:buClr>
              <a:defRPr/>
            </a:lvl1pPr>
            <a:lvl2pPr>
              <a:buClr>
                <a:srgbClr val="007AB0"/>
              </a:buClr>
              <a:defRPr/>
            </a:lvl2pPr>
            <a:lvl3pPr>
              <a:buClr>
                <a:srgbClr val="007AB0"/>
              </a:buClr>
              <a:defRPr/>
            </a:lvl3pPr>
            <a:lvl4pPr>
              <a:buClr>
                <a:srgbClr val="007AB0"/>
              </a:buClr>
              <a:defRPr/>
            </a:lvl4pPr>
            <a:lvl5pPr>
              <a:buClr>
                <a:srgbClr val="007AB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1264" y="6400800"/>
            <a:ext cx="1224136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6B8F647-C11A-4B15-AAFF-7D767C3885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95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1264" y="6400800"/>
            <a:ext cx="1224136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6B8F647-C11A-4B15-AAFF-7D767C3885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66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521494" y="2349499"/>
            <a:ext cx="8101013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3271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7" y="3068638"/>
            <a:ext cx="7019926" cy="191129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400"/>
            </a:lvl1pPr>
            <a:lvl2pPr marL="342900" indent="0">
              <a:lnSpc>
                <a:spcPct val="120000"/>
              </a:lnSpc>
              <a:buNone/>
              <a:defRPr sz="2100"/>
            </a:lvl2pPr>
            <a:lvl3pPr marL="685800" indent="0">
              <a:lnSpc>
                <a:spcPct val="120000"/>
              </a:lnSpc>
              <a:buNone/>
              <a:defRPr sz="1800"/>
            </a:lvl3pPr>
            <a:lvl4pPr marL="1028700" indent="0">
              <a:lnSpc>
                <a:spcPct val="120000"/>
              </a:lnSpc>
              <a:buNone/>
              <a:defRPr sz="1500"/>
            </a:lvl4pPr>
            <a:lvl5pPr marL="1371600" indent="0">
              <a:lnSpc>
                <a:spcPct val="120000"/>
              </a:lnSpc>
              <a:buNone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494" y="1620000"/>
            <a:ext cx="8101013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1C5F-68FF-6D44-A478-9F19F1884CC6}"/>
              </a:ext>
            </a:extLst>
          </p:cNvPr>
          <p:cNvSpPr txBox="1">
            <a:spLocks/>
          </p:cNvSpPr>
          <p:nvPr userDrawn="1"/>
        </p:nvSpPr>
        <p:spPr>
          <a:xfrm flipV="1">
            <a:off x="8081962" y="1"/>
            <a:ext cx="1062038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A420-20EF-2843-A237-8C33DAC3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6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5" y="1196977"/>
            <a:ext cx="8424862" cy="22159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668801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60" y="6345195"/>
            <a:ext cx="942002" cy="45161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79512" y="64274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6381328"/>
            <a:ext cx="936104" cy="44878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7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n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1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1264" y="6400800"/>
            <a:ext cx="1224136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6B8F647-C11A-4B15-AAFF-7D767C38859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038" y="6368142"/>
            <a:ext cx="936104" cy="4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1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3" r:id="rId4"/>
    <p:sldLayoutId id="2147483666" r:id="rId5"/>
    <p:sldLayoutId id="2147483667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1504713" TargetMode="External" /><Relationship Id="rId2" Type="http://schemas.openxmlformats.org/officeDocument/2006/relationships/hyperlink" Target="https://extranet.who.int/pqweb/vector-control-products/prequalified-product-list?field_product_type_tid=All&amp;field_pqt_vc_ref_number_value=&amp;title=&amp;field_applicant_tid=&amp;field_active_ingredient_synergis_tid=" TargetMode="External" /><Relationship Id="rId1" Type="http://schemas.openxmlformats.org/officeDocument/2006/relationships/slideLayout" Target="../slideLayouts/slideLayout3.xml" /><Relationship Id="rId4" Type="http://schemas.openxmlformats.org/officeDocument/2006/relationships/hyperlink" Target="https://iris.paho.org/bitstream/handle/10665.2/55867/9789275124871_eng.pdf?sequence=1&amp;isAllowed=y" TargetMode="Externa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" y="5181600"/>
            <a:ext cx="6400800" cy="685800"/>
          </a:xfrm>
        </p:spPr>
        <p:txBody>
          <a:bodyPr>
            <a:normAutofit/>
          </a:bodyPr>
          <a:lstStyle/>
          <a:p>
            <a:r>
              <a:rPr lang="en-US" kern="0" dirty="0"/>
              <a:t>WHO Viet Nam Country Office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143000" y="6143348"/>
            <a:ext cx="4419600" cy="457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22 June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0038" y="6403975"/>
            <a:ext cx="1223962" cy="409575"/>
          </a:xfrm>
        </p:spPr>
        <p:txBody>
          <a:bodyPr/>
          <a:lstStyle/>
          <a:p>
            <a:fld id="{C6B8F647-C11A-4B15-AAFF-7D767C388590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8A8171-186F-489F-ABC1-3D9E3E48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61822"/>
            <a:ext cx="6096000" cy="2038904"/>
          </a:xfrm>
        </p:spPr>
        <p:txBody>
          <a:bodyPr>
            <a:normAutofit/>
          </a:bodyPr>
          <a:lstStyle/>
          <a:p>
            <a:r>
              <a:rPr lang="en-US" sz="4600" dirty="0"/>
              <a:t>Dengue updates</a:t>
            </a:r>
            <a:endParaRPr lang="en-US" sz="4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22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1C72-5457-4878-BC52-86FDB1E7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Outbreak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07CC4-73D6-49F8-BA6F-3DAE5DFA2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8362"/>
            <a:ext cx="8229600" cy="5257801"/>
          </a:xfrm>
        </p:spPr>
        <p:txBody>
          <a:bodyPr/>
          <a:lstStyle/>
          <a:p>
            <a:r>
              <a:rPr lang="en-US" dirty="0"/>
              <a:t>Action plan</a:t>
            </a:r>
          </a:p>
          <a:p>
            <a:r>
              <a:rPr lang="en-US" dirty="0"/>
              <a:t>Advocacy to secure political and financial support</a:t>
            </a:r>
          </a:p>
          <a:p>
            <a:r>
              <a:rPr lang="en-US" dirty="0"/>
              <a:t>Community mobilization, mass media</a:t>
            </a:r>
          </a:p>
          <a:p>
            <a:r>
              <a:rPr lang="en-US" dirty="0"/>
              <a:t>Vector control </a:t>
            </a:r>
          </a:p>
          <a:p>
            <a:pPr marL="685800"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spraying/fogging </a:t>
            </a:r>
          </a:p>
          <a:p>
            <a:pPr marL="685800"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Larviciding</a:t>
            </a:r>
          </a:p>
          <a:p>
            <a:pPr marL="685800"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management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priority areas for dengue risk-reduction activities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priority areas for fogging activities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3BEF2-78C1-43B3-9C3C-ECE0D6577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8F647-C11A-4B15-AAFF-7D767C38859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68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1C72-5457-4878-BC52-86FDB1E7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Outbreak response Con: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07CC4-73D6-49F8-BA6F-3DAE5DFA2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47873"/>
            <a:ext cx="8229600" cy="5257801"/>
          </a:xfrm>
        </p:spPr>
        <p:txBody>
          <a:bodyPr>
            <a:normAutofit/>
          </a:bodyPr>
          <a:lstStyle/>
          <a:p>
            <a:r>
              <a:rPr lang="en-US" sz="2800" dirty="0"/>
              <a:t>Disease surveillance</a:t>
            </a:r>
          </a:p>
          <a:p>
            <a:r>
              <a:rPr lang="en-US" sz="2800" dirty="0"/>
              <a:t>Capacity building of health staff on case detection, case management, case referral</a:t>
            </a:r>
          </a:p>
          <a:p>
            <a:r>
              <a:rPr lang="en-US" sz="2800" dirty="0"/>
              <a:t>Prepare for health services management (e.g. mobilization of health staff)</a:t>
            </a:r>
          </a:p>
          <a:p>
            <a:r>
              <a:rPr lang="en-US" sz="2800" dirty="0"/>
              <a:t>Collaboration with key partners</a:t>
            </a:r>
          </a:p>
          <a:p>
            <a:r>
              <a:rPr lang="en-US" sz="2800" dirty="0"/>
              <a:t>M&amp;E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3BEF2-78C1-43B3-9C3C-ECE0D6577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8F647-C11A-4B15-AAFF-7D767C38859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15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EB13-E6D5-474F-B961-B96E9FA3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Medium and longer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3FB11-6CA6-418C-9F68-8F541FAD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Vector control</a:t>
            </a:r>
          </a:p>
          <a:p>
            <a:pPr lvl="1"/>
            <a:r>
              <a:rPr lang="en-US" sz="2200" dirty="0"/>
              <a:t>Vector surveillance based on epidemiological data</a:t>
            </a:r>
          </a:p>
          <a:p>
            <a:pPr lvl="1"/>
            <a:r>
              <a:rPr lang="en-US" sz="2200" dirty="0"/>
              <a:t>Year-round source reduction (e.g. construction sites, dump yards, etc.)</a:t>
            </a:r>
          </a:p>
          <a:p>
            <a:pPr lvl="1"/>
            <a:r>
              <a:rPr lang="en-US" sz="2200" dirty="0"/>
              <a:t>Insecticide resistance monitoring</a:t>
            </a:r>
          </a:p>
          <a:p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e Sans Light"/>
              </a:rPr>
              <a:t>Strengthening diagnostics and case management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he Sans Light"/>
            </a:endParaRPr>
          </a:p>
          <a:p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e Sans Light"/>
              </a:rPr>
              <a:t>Capacity building of health staff</a:t>
            </a:r>
          </a:p>
          <a:p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e Sans Light"/>
              </a:rPr>
              <a:t>Promote community engagement and increase public awareness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he Sans Light"/>
            </a:endParaRPr>
          </a:p>
          <a:p>
            <a:r>
              <a:rPr lang="en-US" sz="2200" dirty="0"/>
              <a:t>Novel vector control strategies (e.g. Wolbachia)</a:t>
            </a:r>
          </a:p>
          <a:p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e Sans Light"/>
              </a:rPr>
              <a:t>Strengthening implementation research to identify and further improve the response for dengue outbreak</a:t>
            </a:r>
          </a:p>
          <a:p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e Sans Light"/>
              </a:rPr>
              <a:t>Strengthening coordination and regular sharing of information among partners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he Sans Light"/>
            </a:endParaRPr>
          </a:p>
          <a:p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he Sans Light"/>
            </a:endParaRP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D549F-A419-4D5C-9FA1-48BAAF2C3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8F647-C11A-4B15-AAFF-7D767C38859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53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84EA-844E-4DB2-A8BE-EEF9EB12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0EA7F-84C6-4216-BD08-56800AD8F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3602"/>
            <a:ext cx="8229600" cy="5288598"/>
          </a:xfrm>
        </p:spPr>
        <p:txBody>
          <a:bodyPr>
            <a:no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 prequalification list of vector control products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2000" u="sng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https://extranet.who.int/pqweb/vector-control-products/prequalified-productlist?field_product_type_tid=All&amp;field_pqt_vc_ref_number_value=&amp;title=&amp;field_applicant_tid=&amp;field_active_ingredient_synergis_tid</a:t>
            </a:r>
            <a:r>
              <a:rPr lang="en-US" sz="20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endParaRPr lang="en-US" sz="2000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/>
              <a:t>WHO Handbook for clinical management of Dengue (2012)</a:t>
            </a:r>
          </a:p>
          <a:p>
            <a:r>
              <a:rPr lang="en-US" sz="2000" dirty="0">
                <a:solidFill>
                  <a:srgbClr val="3333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https://www.who.int/publications/i/item/9789241504713</a:t>
            </a:r>
            <a:endParaRPr lang="en-US" sz="2000" dirty="0">
              <a:solidFill>
                <a:srgbClr val="3333FF"/>
              </a:solidFill>
            </a:endParaRPr>
          </a:p>
          <a:p>
            <a:endParaRPr lang="en-US" sz="2000" dirty="0">
              <a:solidFill>
                <a:srgbClr val="3333FF"/>
              </a:solidFill>
            </a:endParaRPr>
          </a:p>
          <a:p>
            <a:r>
              <a:rPr lang="en-US" sz="2000" b="1" dirty="0"/>
              <a:t>WHO Guidelines for clinical diagnosis and treatment of Dengue, Chikungunya and Zika (2022)</a:t>
            </a:r>
          </a:p>
          <a:p>
            <a:r>
              <a:rPr lang="en-US" sz="2000" dirty="0">
                <a:solidFill>
                  <a:schemeClr val="accent1"/>
                </a:solidFill>
                <a:hlinkClick r:id="rId4"/>
              </a:rPr>
              <a:t>https://iris.paho.org/bitstream/handle/10665.2/55867/9789275124871_eng.pdf?sequence=1&amp;isAllowed=y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4400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669A5-B7EC-4D89-8A6F-49CF6D0F3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8F647-C11A-4B15-AAFF-7D767C38859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26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3D90-3CD9-4244-9806-B9607750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09DA-7C48-48C4-A452-ADD1AE052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830763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Dengue is an emerging mosquito-borne disease </a:t>
            </a:r>
          </a:p>
          <a:p>
            <a:r>
              <a:rPr lang="en-US" sz="2200" dirty="0">
                <a:latin typeface="Calibri" panose="020F0502020204030204" pitchFamily="34" charset="0"/>
                <a:ea typeface="Yu Mincho" panose="02020400000000000000" pitchFamily="18" charset="-128"/>
              </a:rPr>
              <a:t>G</a:t>
            </a:r>
            <a:r>
              <a:rPr lang="en-US" sz="22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lobal public health threat</a:t>
            </a:r>
          </a:p>
          <a:p>
            <a:r>
              <a:rPr lang="en-US" sz="2200" dirty="0">
                <a:latin typeface="Calibri" panose="020F0502020204030204" pitchFamily="34" charset="0"/>
                <a:ea typeface="Yu Mincho" panose="02020400000000000000" pitchFamily="18" charset="-128"/>
              </a:rPr>
              <a:t>A</a:t>
            </a:r>
            <a:r>
              <a:rPr lang="en-US" sz="22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ssociated with severe disease, large outbreaks, hyper-endemicity, and co-circulation of several serotypes </a:t>
            </a:r>
          </a:p>
          <a:p>
            <a:r>
              <a:rPr lang="en-US" sz="2200" dirty="0">
                <a:latin typeface="Calibri" panose="020F0502020204030204" pitchFamily="34" charset="0"/>
                <a:ea typeface="Yu Mincho" panose="02020400000000000000" pitchFamily="18" charset="-128"/>
              </a:rPr>
              <a:t>No specific treatment</a:t>
            </a:r>
          </a:p>
          <a:p>
            <a:r>
              <a:rPr lang="en-US" sz="2200" dirty="0">
                <a:latin typeface="Calibri" panose="020F0502020204030204" pitchFamily="34" charset="0"/>
                <a:ea typeface="Yu Mincho" panose="02020400000000000000" pitchFamily="18" charset="-128"/>
              </a:rPr>
              <a:t>Early detection and proper medical care can reduce CFR &lt;1%</a:t>
            </a:r>
          </a:p>
          <a:p>
            <a:r>
              <a:rPr lang="en-US" sz="2200" b="1" dirty="0">
                <a:latin typeface="Calibri" panose="020F0502020204030204" pitchFamily="34" charset="0"/>
                <a:ea typeface="Yu Mincho" panose="02020400000000000000" pitchFamily="18" charset="-128"/>
              </a:rPr>
              <a:t>Challenges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Yu Mincho" panose="02020400000000000000" pitchFamily="18" charset="-128"/>
              </a:rPr>
              <a:t>Underreporting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Yu Mincho" panose="02020400000000000000" pitchFamily="18" charset="-128"/>
              </a:rPr>
              <a:t>Climate change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Yu Mincho" panose="02020400000000000000" pitchFamily="18" charset="-128"/>
              </a:rPr>
              <a:t>Socioeconomic factors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Yu Mincho" panose="02020400000000000000" pitchFamily="18" charset="-128"/>
              </a:rPr>
              <a:t>Serotype interaction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Yu Mincho" panose="02020400000000000000" pitchFamily="18" charset="-128"/>
              </a:rPr>
              <a:t>Complicated clinical course 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249C9-605C-46FD-9965-87EB4D035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8F647-C11A-4B15-AAFF-7D767C38859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70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F6036D-A95E-4FBA-9601-97B72A417E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542770"/>
              </p:ext>
            </p:extLst>
          </p:nvPr>
        </p:nvGraphicFramePr>
        <p:xfrm>
          <a:off x="487279" y="971550"/>
          <a:ext cx="8488280" cy="44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553E34-C4F0-4377-9A10-AC0B215982B6}"/>
              </a:ext>
            </a:extLst>
          </p:cNvPr>
          <p:cNvSpPr txBox="1"/>
          <p:nvPr/>
        </p:nvSpPr>
        <p:spPr>
          <a:xfrm>
            <a:off x="2187789" y="5472272"/>
            <a:ext cx="4768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100-400 million infections occur every year.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2C11C-744C-4761-85B8-3A45F805BF8F}"/>
              </a:ext>
            </a:extLst>
          </p:cNvPr>
          <p:cNvSpPr txBox="1"/>
          <p:nvPr/>
        </p:nvSpPr>
        <p:spPr>
          <a:xfrm>
            <a:off x="304800" y="154621"/>
            <a:ext cx="8019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Global Dengue trends 2010 -</a:t>
            </a:r>
            <a:r>
              <a:rPr lang="en-US" sz="2800" b="1" baseline="0" dirty="0"/>
              <a:t> </a:t>
            </a:r>
            <a:r>
              <a:rPr lang="en-US" sz="2800" b="1" dirty="0"/>
              <a:t>2021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312883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5A8F-C796-44B0-B3E7-FB5A7990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in Western Pacific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97B7C-FDB4-4EC8-8C11-BCB57900D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4830763"/>
          </a:xfrm>
        </p:spPr>
        <p:txBody>
          <a:bodyPr>
            <a:normAutofit/>
          </a:bodyPr>
          <a:lstStyle/>
          <a:p>
            <a:r>
              <a:rPr lang="en-US" sz="2400" dirty="0"/>
              <a:t>More than 1 million cases in 18 countries in 2019 compared to 385,000 cases in 22 countries in 2013</a:t>
            </a:r>
          </a:p>
          <a:p>
            <a:r>
              <a:rPr lang="en-US" sz="2400" b="1" dirty="0"/>
              <a:t>Case Fatality Ratio</a:t>
            </a:r>
            <a:r>
              <a:rPr lang="en-US" sz="2400" dirty="0"/>
              <a:t>: 0.19 in 2019 compared to 0.31 in 2016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Crude annual case incidence rate 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in WPR: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52.40 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per 100,000 population (2019)</a:t>
            </a:r>
          </a:p>
          <a:p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</a:rPr>
              <a:t>All 4 serotypes are present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95CAB-DFF7-4AAF-8A64-4869E85A9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8F647-C11A-4B15-AAFF-7D767C388590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D4FCF3-97B4-4C76-A34E-D6E497B3A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450762"/>
              </p:ext>
            </p:extLst>
          </p:nvPr>
        </p:nvGraphicFramePr>
        <p:xfrm>
          <a:off x="4537587" y="1171676"/>
          <a:ext cx="4420870" cy="443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60E7C8-CF0D-497E-B2EB-2E4BC8600560}"/>
              </a:ext>
            </a:extLst>
          </p:cNvPr>
          <p:cNvSpPr txBox="1"/>
          <p:nvPr/>
        </p:nvSpPr>
        <p:spPr>
          <a:xfrm>
            <a:off x="4343400" y="5686324"/>
            <a:ext cx="472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Number of reported dengue cases and case fatality ratios </a:t>
            </a:r>
            <a:r>
              <a:rPr lang="en-US" b="1" dirty="0">
                <a:latin typeface="Calibri" panose="020F0502020204030204" pitchFamily="34" charset="0"/>
                <a:ea typeface="Yu Mincho" panose="02020400000000000000" pitchFamily="18" charset="-128"/>
              </a:rPr>
              <a:t>(2013-2019)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7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F2D6-E9F6-4811-B4DC-7D073F80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837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Viet Nam (01 Jan – 18 June 2022)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36E8F-6A17-4D51-AB0B-DAFEE31F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8362"/>
            <a:ext cx="82296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62,966 cases (80% from Southern region) </a:t>
            </a:r>
          </a:p>
          <a:p>
            <a:r>
              <a:rPr lang="en-US" dirty="0"/>
              <a:t>37 deaths (97% from Southern region)</a:t>
            </a:r>
          </a:p>
          <a:p>
            <a:r>
              <a:rPr lang="en-US" dirty="0"/>
              <a:t>Increased by 97% compared to the same period 2021</a:t>
            </a:r>
          </a:p>
          <a:p>
            <a:r>
              <a:rPr lang="en-US" dirty="0"/>
              <a:t>7.8% increase from the preceding week</a:t>
            </a:r>
          </a:p>
          <a:p>
            <a:r>
              <a:rPr lang="en-US" dirty="0"/>
              <a:t>50% of deaths were less than 15-year of age</a:t>
            </a:r>
          </a:p>
          <a:p>
            <a:r>
              <a:rPr lang="en-US" dirty="0"/>
              <a:t>Challenges: </a:t>
            </a:r>
          </a:p>
          <a:p>
            <a:pPr lvl="1"/>
            <a:r>
              <a:rPr lang="en-US" dirty="0"/>
              <a:t>Delay in seeking medical care/referral</a:t>
            </a:r>
          </a:p>
          <a:p>
            <a:pPr lvl="1"/>
            <a:r>
              <a:rPr lang="en-US" dirty="0"/>
              <a:t>Vector control</a:t>
            </a:r>
          </a:p>
          <a:p>
            <a:pPr lvl="1"/>
            <a:r>
              <a:rPr lang="en-US" dirty="0"/>
              <a:t>Human resources</a:t>
            </a:r>
          </a:p>
          <a:p>
            <a:pPr lvl="1"/>
            <a:r>
              <a:rPr lang="en-US" dirty="0"/>
              <a:t>Public awareness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3A5BA-3058-429E-B9CB-7C38C1EDA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8F647-C11A-4B15-AAFF-7D767C38859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6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6126-27C3-4F7B-AA36-3862A5EB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Immediate Responses Recommended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E7B10-3213-4931-AB98-43E1E3E8E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Escalating situation (Cases and Deaths) </a:t>
            </a:r>
          </a:p>
          <a:p>
            <a:r>
              <a:rPr lang="en-US" dirty="0"/>
              <a:t>Critical areas to be addressed </a:t>
            </a:r>
          </a:p>
          <a:p>
            <a:pPr lvl="1"/>
            <a:r>
              <a:rPr lang="en-US" dirty="0"/>
              <a:t>Early case identification and appropriate clinical management </a:t>
            </a:r>
          </a:p>
          <a:p>
            <a:pPr lvl="1"/>
            <a:r>
              <a:rPr lang="en-US" dirty="0"/>
              <a:t>Referral pathway</a:t>
            </a:r>
          </a:p>
          <a:p>
            <a:pPr lvl="1"/>
            <a:r>
              <a:rPr lang="en-US" dirty="0"/>
              <a:t>Technical capacity of health staff</a:t>
            </a:r>
          </a:p>
          <a:p>
            <a:pPr lvl="1"/>
            <a:r>
              <a:rPr lang="en-US" dirty="0"/>
              <a:t>Monitoring and feedback</a:t>
            </a:r>
          </a:p>
          <a:p>
            <a:pPr lvl="1"/>
            <a:r>
              <a:rPr lang="en-US" dirty="0"/>
              <a:t>Intensive elimination of mosquitoes breeding sites</a:t>
            </a:r>
          </a:p>
          <a:p>
            <a:pPr lvl="1"/>
            <a:r>
              <a:rPr lang="en-US" dirty="0"/>
              <a:t>Public awareness to differentiate with COVID 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B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it before the health system gets overwhelmed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EF928-D273-426C-AF03-1DF60D8D4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8F647-C11A-4B15-AAFF-7D767C38859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66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C753-54C7-471C-ABB9-A87AA2FE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Plan: Mortality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EA485-C452-43B6-ADCB-4609BFF3A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Clinical panel (both international and national experts)</a:t>
            </a:r>
          </a:p>
          <a:p>
            <a:r>
              <a:rPr lang="en-US" dirty="0"/>
              <a:t>Review will constitute</a:t>
            </a:r>
          </a:p>
          <a:p>
            <a:pPr lvl="1"/>
            <a:r>
              <a:rPr lang="en-US" sz="3000" dirty="0"/>
              <a:t>Timeline of case management</a:t>
            </a:r>
          </a:p>
          <a:p>
            <a:pPr lvl="1"/>
            <a:r>
              <a:rPr lang="en-US" sz="3000" dirty="0"/>
              <a:t>Disease severity</a:t>
            </a:r>
          </a:p>
          <a:p>
            <a:pPr lvl="1"/>
            <a:r>
              <a:rPr lang="en-US" sz="3000" dirty="0"/>
              <a:t>Fluid management</a:t>
            </a:r>
          </a:p>
          <a:p>
            <a:pPr lvl="1"/>
            <a:r>
              <a:rPr lang="en-US" sz="3000" dirty="0"/>
              <a:t>Result interpretation</a:t>
            </a:r>
          </a:p>
          <a:p>
            <a:pPr lvl="1"/>
            <a:r>
              <a:rPr lang="en-US" sz="3000" dirty="0"/>
              <a:t>Identify cause of death and modifiable factors</a:t>
            </a:r>
          </a:p>
          <a:p>
            <a:pPr lvl="1"/>
            <a:r>
              <a:rPr lang="en-US" sz="3000" dirty="0"/>
              <a:t>Lesson learned and recommendations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49EC7-1914-41BD-A803-F02AB1D7D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8F647-C11A-4B15-AAFF-7D767C38859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60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D6E4-17F4-4DF9-BEAD-3870A013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D0E11-ECA0-421D-809D-FDB0F1167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830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Handbook for clinical management of Dengue (2012)</a:t>
            </a:r>
          </a:p>
          <a:p>
            <a:r>
              <a:rPr lang="en-US" dirty="0"/>
              <a:t>Dengue case classification</a:t>
            </a:r>
          </a:p>
          <a:p>
            <a:r>
              <a:rPr lang="en-US" dirty="0"/>
              <a:t>Referral pathway</a:t>
            </a:r>
          </a:p>
          <a:p>
            <a:r>
              <a:rPr lang="en-US" dirty="0"/>
              <a:t>Warning signs</a:t>
            </a:r>
          </a:p>
          <a:p>
            <a:r>
              <a:rPr lang="en-US" dirty="0"/>
              <a:t>Stepwise approach for case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CB854-89FD-4292-A0C7-147D65E9A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8F647-C11A-4B15-AAFF-7D767C38859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07D5B-6EDD-43FF-8590-3081CC7F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-48941"/>
            <a:ext cx="4195936" cy="68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4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B367-BE3E-43B2-9F35-0B222A94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Key recommendations (2022)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895197-95D9-4F9E-AFE9-75717C636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1013618"/>
            <a:ext cx="3580926" cy="52347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B38B4-147B-4E67-A4F1-211BDD9CB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8F647-C11A-4B15-AAFF-7D767C38859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318DF-863B-4F5A-8223-FEC333A31F64}"/>
              </a:ext>
            </a:extLst>
          </p:cNvPr>
          <p:cNvSpPr txBox="1"/>
          <p:nvPr/>
        </p:nvSpPr>
        <p:spPr>
          <a:xfrm>
            <a:off x="71264" y="1013618"/>
            <a:ext cx="5186536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Differentiation of clinical findings among arboviruses and other febrile diseases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Warning signs to identify severe disease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Criteria for hospitalization of dengue patients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of intense oral hydration scheme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of parenteral hydration for patients with warning signs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of crystalloids or colloids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of blood components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Drug use for symptoms management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of systemic steroids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of immunoglobulins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0451419"/>
      </p:ext>
    </p:extLst>
  </p:cSld>
  <p:clrMapOvr>
    <a:masterClrMapping/>
  </p:clrMapOvr>
</p:sld>
</file>

<file path=ppt/theme/theme1.xml><?xml version="1.0" encoding="utf-8"?>
<a:theme xmlns:a="http://schemas.openxmlformats.org/drawingml/2006/main" name="WHO Viet Nam ppt template_with photo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WHO Viet Nam ppt template_with photo_V2</Template>
  <TotalTime>4932</TotalTime>
  <Words>714</Words>
  <Application>Microsoft Office PowerPoint</Application>
  <PresentationFormat>Trình chiếu Trên màn hình (4:3)</PresentationFormat>
  <Paragraphs>127</Paragraphs>
  <Slides>13</Slides>
  <Notes>1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4" baseType="lpstr">
      <vt:lpstr>WHO Viet Nam ppt template_with photo_V2</vt:lpstr>
      <vt:lpstr>Dengue updates</vt:lpstr>
      <vt:lpstr>Background</vt:lpstr>
      <vt:lpstr>Bản trình bày PowerPoint</vt:lpstr>
      <vt:lpstr>Magnitude in Western Pacific Region</vt:lpstr>
      <vt:lpstr>Viet Nam (01 Jan – 18 June 2022) </vt:lpstr>
      <vt:lpstr>Immediate Responses Recommended</vt:lpstr>
      <vt:lpstr>Plan: Mortality review</vt:lpstr>
      <vt:lpstr>Case management</vt:lpstr>
      <vt:lpstr>WHO Key recommendations (2022)</vt:lpstr>
      <vt:lpstr>Outbreak response</vt:lpstr>
      <vt:lpstr>Outbreak response Con:</vt:lpstr>
      <vt:lpstr>Medium and longer term</vt:lpstr>
      <vt:lpstr>References</vt:lpstr>
    </vt:vector>
  </TitlesOfParts>
  <Company>World Health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Ly Nguyen</dc:creator>
  <cp:lastModifiedBy>Hieu Vu</cp:lastModifiedBy>
  <cp:revision>328</cp:revision>
  <cp:lastPrinted>2018-07-24T09:43:20Z</cp:lastPrinted>
  <dcterms:created xsi:type="dcterms:W3CDTF">2018-07-04T10:35:55Z</dcterms:created>
  <dcterms:modified xsi:type="dcterms:W3CDTF">2022-06-21T10:46:21Z</dcterms:modified>
</cp:coreProperties>
</file>