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57" r:id="rId2"/>
    <p:sldId id="458" r:id="rId3"/>
    <p:sldId id="483" r:id="rId4"/>
    <p:sldId id="464" r:id="rId5"/>
    <p:sldId id="459" r:id="rId6"/>
    <p:sldId id="460" r:id="rId7"/>
    <p:sldId id="461" r:id="rId8"/>
    <p:sldId id="463" r:id="rId9"/>
    <p:sldId id="485" r:id="rId10"/>
    <p:sldId id="484" r:id="rId11"/>
    <p:sldId id="486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3" r:id="rId20"/>
    <p:sldId id="474" r:id="rId21"/>
    <p:sldId id="475" r:id="rId22"/>
    <p:sldId id="480" r:id="rId23"/>
    <p:sldId id="476" r:id="rId24"/>
    <p:sldId id="477" r:id="rId25"/>
    <p:sldId id="478" r:id="rId26"/>
    <p:sldId id="479" r:id="rId27"/>
    <p:sldId id="492" r:id="rId28"/>
    <p:sldId id="481" r:id="rId29"/>
    <p:sldId id="490" r:id="rId30"/>
    <p:sldId id="491" r:id="rId31"/>
    <p:sldId id="487" r:id="rId32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5907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98549D7-786F-4144-80BE-51EF56ECC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F90BB1-C301-4385-977D-8958F16F47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05818D-B799-42E0-9887-84A3AC3C95C8}" type="datetimeFigureOut">
              <a:rPr lang="en-US"/>
              <a:pPr>
                <a:defRPr/>
              </a:pPr>
              <a:t>21/06/2022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8212BCE-C90B-4AEA-A669-0A150710F8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E72AC19D-7F1B-4FFC-B334-7468603FB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7897F8-423D-490D-9B70-3CAF5E268F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26DF7-B193-45A2-B230-A02297BA0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9D73AD-9CAC-4CDE-AA0A-EC1C82865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160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447B9-18A2-4F1C-A5A3-34CF2B56FF31}" type="slidenum">
              <a:rPr lang="en-AU"/>
              <a:pPr/>
              <a:t>8</a:t>
            </a:fld>
            <a:endParaRPr lang="en-AU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/>
              <a:t>The patient must not be transported until its ABX has been stabilzed.</a:t>
            </a:r>
          </a:p>
        </p:txBody>
      </p:sp>
    </p:spTree>
    <p:extLst>
      <p:ext uri="{BB962C8B-B14F-4D97-AF65-F5344CB8AC3E}">
        <p14:creationId xmlns:p14="http://schemas.microsoft.com/office/powerpoint/2010/main" val="252428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12AF8-2A1B-4563-AEFA-2E448B2427DF}" type="slidenum">
              <a:rPr lang="en-AU"/>
              <a:pPr/>
              <a:t>12</a:t>
            </a:fld>
            <a:endParaRPr lang="en-A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patient must not be transported until its ABX has been stabilzed.</a:t>
            </a:r>
          </a:p>
        </p:txBody>
      </p:sp>
    </p:spTree>
    <p:extLst>
      <p:ext uri="{BB962C8B-B14F-4D97-AF65-F5344CB8AC3E}">
        <p14:creationId xmlns:p14="http://schemas.microsoft.com/office/powerpoint/2010/main" val="86511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57958-ECDE-4075-8EF5-A3A9882484C1}" type="slidenum">
              <a:rPr lang="en-AU"/>
              <a:pPr/>
              <a:t>13</a:t>
            </a:fld>
            <a:endParaRPr lang="en-A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patient must not be transported until its ABX has been stabilzed.</a:t>
            </a:r>
          </a:p>
        </p:txBody>
      </p:sp>
    </p:spTree>
    <p:extLst>
      <p:ext uri="{BB962C8B-B14F-4D97-AF65-F5344CB8AC3E}">
        <p14:creationId xmlns:p14="http://schemas.microsoft.com/office/powerpoint/2010/main" val="255567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1D17A-A84F-4A08-B250-252F05FB3F46}" type="slidenum">
              <a:rPr lang="en-AU"/>
              <a:pPr/>
              <a:t>14</a:t>
            </a:fld>
            <a:endParaRPr lang="en-A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patient must not be transported until its ABX has been stabilzed.</a:t>
            </a:r>
          </a:p>
        </p:txBody>
      </p:sp>
    </p:spTree>
    <p:extLst>
      <p:ext uri="{BB962C8B-B14F-4D97-AF65-F5344CB8AC3E}">
        <p14:creationId xmlns:p14="http://schemas.microsoft.com/office/powerpoint/2010/main" val="1792595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548BF-2752-43CF-9977-5E6C9C21B20A}" type="slidenum">
              <a:rPr lang="en-AU"/>
              <a:pPr/>
              <a:t>15</a:t>
            </a:fld>
            <a:endParaRPr lang="en-A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patient must not be transported until its ABX has been stabilzed.</a:t>
            </a:r>
          </a:p>
        </p:txBody>
      </p:sp>
    </p:spTree>
    <p:extLst>
      <p:ext uri="{BB962C8B-B14F-4D97-AF65-F5344CB8AC3E}">
        <p14:creationId xmlns:p14="http://schemas.microsoft.com/office/powerpoint/2010/main" val="180024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fld id="{A252E83E-3555-421C-8D96-D866C2B37B7C}" type="slidenum">
              <a:rPr lang="en-US" sz="1200">
                <a:latin typeface="Arial" charset="0"/>
              </a:rPr>
              <a:pPr/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401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fld id="{791CD494-9ED4-455A-8F0C-F63847734743}" type="slidenum">
              <a:rPr lang="en-US" sz="1200">
                <a:latin typeface="Arial" charset="0"/>
              </a:rPr>
              <a:pPr/>
              <a:t>26</a:t>
            </a:fld>
            <a:endParaRPr lang="en-US" sz="120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241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.Admin-PC\Desktop\00-01-01.jpg">
            <a:extLst>
              <a:ext uri="{FF2B5EF4-FFF2-40B4-BE49-F238E27FC236}">
                <a16:creationId xmlns:a16="http://schemas.microsoft.com/office/drawing/2014/main" xmlns="" id="{9E5DCA22-77E5-41CA-9F46-52F3D04D7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737936D-9919-4352-A821-DBB70A25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CDB954-2BE7-44F8-A1EB-897BAA128497}" type="datetimeFigureOut">
              <a:rPr lang="vi-VN"/>
              <a:pPr>
                <a:defRPr/>
              </a:pPr>
              <a:t>21/06/2022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A526BE1-7A2B-4963-9F3D-1E344589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6525FC3-B779-40B5-9F00-E9CDCD2E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12BC4-5D27-417B-A330-E4889A8867F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2346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solidFill>
                  <a:srgbClr val="92D050"/>
                </a:solidFill>
              </a:defRPr>
            </a:lvl3pPr>
            <a:lvl4pPr>
              <a:defRPr>
                <a:solidFill>
                  <a:srgbClr val="92D050"/>
                </a:solidFill>
              </a:defRPr>
            </a:lvl4pPr>
            <a:lvl5pPr>
              <a:defRPr>
                <a:solidFill>
                  <a:srgbClr val="92D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D91940-F5F1-46CA-B54F-5279DA1F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D53D62-2864-4673-941B-EF495D5612F8}" type="datetimeFigureOut">
              <a:rPr lang="vi-VN"/>
              <a:pPr>
                <a:defRPr/>
              </a:pPr>
              <a:t>21/06/2022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6B9B34-A757-4053-B1BA-F4894177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64A11F-2F74-4BB9-BF1A-6C1C3A00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21A-4D7E-4D38-9130-B7F7EC8C29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8335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3pPr>
              <a:defRPr>
                <a:solidFill>
                  <a:srgbClr val="92D050"/>
                </a:solidFill>
              </a:defRPr>
            </a:lvl3pPr>
            <a:lvl4pPr>
              <a:defRPr>
                <a:solidFill>
                  <a:srgbClr val="92D050"/>
                </a:solidFill>
              </a:defRPr>
            </a:lvl4pPr>
            <a:lvl5pPr>
              <a:defRPr>
                <a:solidFill>
                  <a:srgbClr val="92D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42EA74-BB46-4734-8F15-F2D18150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0EC38B-882C-44D1-A797-74922A27DF43}" type="datetimeFigureOut">
              <a:rPr lang="vi-VN"/>
              <a:pPr>
                <a:defRPr/>
              </a:pPr>
              <a:t>21/06/2022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02837-47C6-49D3-B32F-F54A4950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A68C6E-825D-4244-8ACF-ACB3814D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0A75-1472-4E9B-90BF-6DC473E631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6518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467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96934" y="19812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96934" y="41148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F8983B-D7D4-4E1A-B334-AA2C68B8D82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67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B33F-576A-42DA-AE87-0E51A596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2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.Admin-PC\Desktop\11-01.jpg">
            <a:extLst>
              <a:ext uri="{FF2B5EF4-FFF2-40B4-BE49-F238E27FC236}">
                <a16:creationId xmlns:a16="http://schemas.microsoft.com/office/drawing/2014/main" xmlns="" id="{B4AA6445-A007-44F4-B722-D2C4D59356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FD2D420-C1B6-4273-ADB4-DEB6F649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DDE590-33A8-446F-A52C-B2670490016A}" type="datetimeFigureOut">
              <a:rPr lang="vi-VN"/>
              <a:pPr>
                <a:defRPr/>
              </a:pPr>
              <a:t>21/06/2022</a:t>
            </a:fld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C2C549-535A-4EF6-9791-C993FCAEF9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24F1-9C5C-4E65-B81B-1D0859F6BE5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46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98159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6D0D1D-6296-44D0-81E0-7EDCFE43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19E123-A4A6-4A37-A8EB-B697BF7A936F}" type="datetimeFigureOut">
              <a:rPr lang="vi-VN"/>
              <a:pPr>
                <a:defRPr/>
              </a:pPr>
              <a:t>21/06/2022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D0502A-DABC-4F14-855A-87286C87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EB9156-F461-41B0-BE83-1BB1D3B9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F1A4-8F8A-4DCF-B8F0-048BC148129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4288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92D05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92D050"/>
                </a:solidFill>
              </a:defRPr>
            </a:lvl3pPr>
            <a:lvl4pPr>
              <a:defRPr sz="1800">
                <a:solidFill>
                  <a:srgbClr val="92D050"/>
                </a:solidFill>
              </a:defRPr>
            </a:lvl4pPr>
            <a:lvl5pPr>
              <a:defRPr sz="1800">
                <a:solidFill>
                  <a:srgbClr val="92D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92D050"/>
                </a:solidFill>
              </a:defRPr>
            </a:lvl1pPr>
            <a:lvl2pPr>
              <a:defRPr sz="2400"/>
            </a:lvl2pPr>
            <a:lvl3pPr>
              <a:defRPr sz="2000">
                <a:solidFill>
                  <a:srgbClr val="92D050"/>
                </a:solidFill>
              </a:defRPr>
            </a:lvl3pPr>
            <a:lvl4pPr>
              <a:defRPr sz="1800">
                <a:solidFill>
                  <a:srgbClr val="92D050"/>
                </a:solidFill>
              </a:defRPr>
            </a:lvl4pPr>
            <a:lvl5pPr>
              <a:defRPr sz="1800">
                <a:solidFill>
                  <a:srgbClr val="92D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C83B2C-692E-4704-9C04-ADE1AA7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17E484-46AF-4303-8B5B-BF409A7C8E97}" type="datetimeFigureOut">
              <a:rPr lang="vi-VN"/>
              <a:pPr>
                <a:defRPr/>
              </a:pPr>
              <a:t>21/06/2022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4AC3CE-8B1C-46C0-A5BC-8BA5B2CAB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1E5A69-AC00-4095-87DE-52A0D7BE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9969-2AB3-45D0-A826-00020688A7E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14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solidFill>
                  <a:srgbClr val="92D050"/>
                </a:solidFill>
              </a:defRPr>
            </a:lvl3pPr>
            <a:lvl4pPr>
              <a:defRPr sz="1600">
                <a:solidFill>
                  <a:srgbClr val="92D050"/>
                </a:solidFill>
              </a:defRPr>
            </a:lvl4pPr>
            <a:lvl5pPr>
              <a:defRPr sz="1600">
                <a:solidFill>
                  <a:srgbClr val="92D0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solidFill>
                  <a:srgbClr val="92D050"/>
                </a:solidFill>
              </a:defRPr>
            </a:lvl3pPr>
            <a:lvl4pPr>
              <a:defRPr sz="1600">
                <a:solidFill>
                  <a:srgbClr val="92D050"/>
                </a:solidFill>
              </a:defRPr>
            </a:lvl4pPr>
            <a:lvl5pPr>
              <a:defRPr sz="1600">
                <a:solidFill>
                  <a:srgbClr val="92D0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E8B261-DCF9-4012-BB7D-0FB0AF3ABC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FC9C2F-58AD-4348-BB3C-3C22FAE2CD45}" type="datetimeFigureOut">
              <a:rPr lang="vi-VN"/>
              <a:pPr>
                <a:defRPr/>
              </a:pPr>
              <a:t>21/06/2022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283911F-2211-4ECB-8725-BC3620E7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8B4041-8358-4EB6-BA18-BF28FF0D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B811-CA80-48C6-AF11-FFFF5DBED5E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6731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83C56D-92BA-4C33-B0CE-111BCD86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D2069C-029E-40D2-B561-771CEE8086B4}" type="datetimeFigureOut">
              <a:rPr lang="vi-VN"/>
              <a:pPr>
                <a:defRPr/>
              </a:pPr>
              <a:t>21/06/2022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A8A33E-D485-4656-8E91-10E97F2D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17A498-BA2B-4CA7-8E6C-C2882368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D46F-8C1D-45A5-94EE-98326BBF33D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9678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334A58-2AB7-4033-9908-46283045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03A9E2-1920-4933-9213-133911BFA289}" type="datetimeFigureOut">
              <a:rPr lang="vi-VN"/>
              <a:pPr>
                <a:defRPr/>
              </a:pPr>
              <a:t>21/06/2022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EDA039-C5F9-44ED-8060-F7CC6411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82165A-4E63-458A-AEA3-B6DF9C77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726A-CC55-4F4E-AD4E-300BEFC2207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5501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solidFill>
                  <a:srgbClr val="92D050"/>
                </a:solidFill>
              </a:defRPr>
            </a:lvl3pPr>
            <a:lvl4pPr>
              <a:defRPr sz="2000">
                <a:solidFill>
                  <a:srgbClr val="92D050"/>
                </a:solidFill>
              </a:defRPr>
            </a:lvl4pPr>
            <a:lvl5pPr>
              <a:defRPr sz="2000">
                <a:solidFill>
                  <a:srgbClr val="92D0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E16BCD-E5A9-456C-A723-A869BBF8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2FF664-AA63-4AEE-AA93-95273EA5B46E}" type="datetimeFigureOut">
              <a:rPr lang="vi-VN"/>
              <a:pPr>
                <a:defRPr/>
              </a:pPr>
              <a:t>21/06/2022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AE7F65-417C-4F6D-AD77-01189C08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2A68A4-8CE0-413E-A0FC-79E59799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89B5-DA8C-416A-8B3F-23CDE2EFCA2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9741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2D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98D655-26C2-4EB9-937E-1EF6FEC1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0BCFB0-06CE-4892-8003-316D42859934}" type="datetimeFigureOut">
              <a:rPr lang="vi-VN"/>
              <a:pPr>
                <a:defRPr/>
              </a:pPr>
              <a:t>21/06/2022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F5F993-1849-4B9B-B99F-A57C1BCF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354E35-1E9A-47F2-94FC-94F8A671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8D13-F4BA-4EFA-BBCB-E7F9159C757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4923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80603366-C557-4E5F-9E9F-460A17CA8A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D120ED6F-371E-44AA-9E9B-D74E23D738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DA40A5-7CD6-42D2-ADCB-CA2446BFE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93F2B4-222C-489C-816E-3698E2E72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88A252-239A-4113-AE64-9593EAEA3D2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rgbClr val="0070C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92D050"/>
          </a:solidFill>
          <a:latin typeface="+mn-lt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92D050"/>
          </a:solidFill>
          <a:latin typeface="+mn-lt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92D050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.vn/imgres?imgurl=www.wfs.org/law%20nurse.jpg&amp;imgrefurl=http://www.wfs.org/forejf02.htm&amp;h=190&amp;w=189&amp;sz=14&amp;tbnid=Bd7Ku3W6iQ8J:&amp;tbnh=96&amp;tbnw=96&amp;start=296&amp;prev=/images?q=nurse&amp;start=280&amp;hl=vi&amp;lr=&amp;ie=UTF-8&amp;sa=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es1.man.ac.uk/cric/Bruce_Tether/BT%20Graphics/Mobile%20Phone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CHUYỂN VIỆN 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TOÀN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NGƯỜI BỆNH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SỐT XUẤT HUYẾT DENGUE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BSCK2 NGUYỄN MINH TIẾN</a:t>
            </a:r>
          </a:p>
          <a:p>
            <a:r>
              <a:rPr lang="en-US" smtClean="0"/>
              <a:t>BV NHI ĐỒNG TP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8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cụ</a:t>
            </a:r>
            <a:r>
              <a:rPr lang="en-US" sz="4000" dirty="0"/>
              <a:t> </a:t>
            </a:r>
            <a:r>
              <a:rPr lang="en-US" sz="4000" dirty="0" err="1"/>
              <a:t>cấp</a:t>
            </a:r>
            <a:r>
              <a:rPr lang="en-US" sz="4000" dirty="0"/>
              <a:t> </a:t>
            </a:r>
            <a:r>
              <a:rPr lang="en-US" sz="4000" dirty="0" err="1"/>
              <a:t>cứu</a:t>
            </a:r>
            <a:r>
              <a:rPr lang="en-US" sz="4000" dirty="0"/>
              <a:t> </a:t>
            </a:r>
            <a:r>
              <a:rPr lang="en-US" sz="4000" dirty="0" err="1"/>
              <a:t>cần</a:t>
            </a:r>
            <a:r>
              <a:rPr lang="en-US" sz="4000" dirty="0"/>
              <a:t> </a:t>
            </a:r>
            <a:r>
              <a:rPr lang="en-US" sz="4000" dirty="0" err="1"/>
              <a:t>thiết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vận</a:t>
            </a:r>
            <a:r>
              <a:rPr lang="en-US" sz="4000" dirty="0"/>
              <a:t> </a:t>
            </a:r>
            <a:r>
              <a:rPr lang="en-US" sz="4000" dirty="0" err="1"/>
              <a:t>chuyển</a:t>
            </a:r>
            <a:r>
              <a:rPr lang="en-US" sz="4000" dirty="0"/>
              <a:t> </a:t>
            </a:r>
            <a:r>
              <a:rPr lang="en-US" sz="4000" dirty="0" err="1"/>
              <a:t>bệnh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smtClean="0"/>
              <a:t>SXHD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1309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smtClean="0"/>
              <a:t>Tuần </a:t>
            </a:r>
            <a:r>
              <a:rPr lang="en-US" sz="2800" i="1"/>
              <a:t>hoàn </a:t>
            </a:r>
            <a:r>
              <a:rPr lang="en-US" sz="2800" i="1" smtClean="0"/>
              <a:t>(C):</a:t>
            </a:r>
            <a:endParaRPr lang="en-US" sz="2800"/>
          </a:p>
          <a:p>
            <a:pPr lvl="0"/>
            <a:r>
              <a:rPr lang="en-US" sz="2800"/>
              <a:t>Máy đo huyết áp có brassard phù hợp với trẻ</a:t>
            </a:r>
          </a:p>
          <a:p>
            <a:pPr lvl="0"/>
            <a:r>
              <a:rPr lang="en-US" sz="2800"/>
              <a:t>Kim luồn (từ số G18 – G25 )</a:t>
            </a:r>
          </a:p>
          <a:p>
            <a:r>
              <a:rPr lang="en-US" sz="2800" smtClean="0"/>
              <a:t>Ống </a:t>
            </a:r>
            <a:r>
              <a:rPr lang="en-US" sz="2800"/>
              <a:t>tiêm từ 1, 5, 10ml</a:t>
            </a:r>
          </a:p>
          <a:p>
            <a:r>
              <a:rPr lang="en-US" sz="2800" smtClean="0"/>
              <a:t>Dịch </a:t>
            </a:r>
            <a:r>
              <a:rPr lang="en-US" sz="2800"/>
              <a:t>truyền: Natri chlorua 9‰, Lactate Ringer, dung dịch đại phân tử</a:t>
            </a:r>
          </a:p>
          <a:p>
            <a:pPr marL="0" indent="0">
              <a:buNone/>
            </a:pPr>
            <a:r>
              <a:rPr lang="en-US" sz="2800" i="1" smtClean="0"/>
              <a:t>Thuốc (D):</a:t>
            </a:r>
            <a:endParaRPr lang="en-US" sz="2800"/>
          </a:p>
          <a:p>
            <a:pPr lvl="0"/>
            <a:r>
              <a:rPr lang="en-US" sz="2800"/>
              <a:t>Adrenalin </a:t>
            </a:r>
            <a:r>
              <a:rPr lang="en-US" sz="2800" smtClean="0"/>
              <a:t>1‰, diazepam, midazolam,</a:t>
            </a:r>
            <a:endParaRPr lang="en-US" sz="2800"/>
          </a:p>
          <a:p>
            <a:r>
              <a:rPr lang="en-US" sz="2800"/>
              <a:t>Dụng cụ theo dõi: </a:t>
            </a:r>
            <a:r>
              <a:rPr lang="en-US" sz="2800" smtClean="0"/>
              <a:t>SaO2 </a:t>
            </a:r>
            <a:r>
              <a:rPr lang="en-US" sz="2800"/>
              <a:t>xách </a:t>
            </a:r>
            <a:r>
              <a:rPr lang="en-US" sz="2800" smtClean="0"/>
              <a:t>tay, monitor đa thông số</a:t>
            </a:r>
            <a:endParaRPr lang="en-US" sz="2800"/>
          </a:p>
          <a:p>
            <a:r>
              <a:rPr lang="en-US" sz="2800"/>
              <a:t>Tất cả các thiết bị và dụng cụ phải được kiểm tra và đảm bảo trong tình trạng sử dụng tốt. 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27876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E: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,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, XH </a:t>
            </a:r>
            <a:r>
              <a:rPr lang="en-US" dirty="0" err="1" smtClean="0"/>
              <a:t>bầm</a:t>
            </a:r>
            <a:r>
              <a:rPr lang="en-US" dirty="0" smtClean="0"/>
              <a:t> da, </a:t>
            </a:r>
            <a:r>
              <a:rPr lang="en-US" dirty="0" err="1" smtClean="0"/>
              <a:t>chảy</a:t>
            </a:r>
            <a:r>
              <a:rPr lang="en-US" dirty="0" smtClean="0"/>
              <a:t> </a:t>
            </a:r>
            <a:r>
              <a:rPr lang="en-US" dirty="0" err="1" smtClean="0"/>
              <a:t>máu</a:t>
            </a:r>
            <a:r>
              <a:rPr lang="en-US" dirty="0" smtClean="0"/>
              <a:t> </a:t>
            </a:r>
            <a:r>
              <a:rPr lang="en-US" dirty="0" err="1" smtClean="0"/>
              <a:t>vết</a:t>
            </a:r>
            <a:r>
              <a:rPr lang="en-US" dirty="0" smtClean="0"/>
              <a:t> </a:t>
            </a:r>
            <a:r>
              <a:rPr lang="en-US" dirty="0" err="1" smtClean="0"/>
              <a:t>tiêm</a:t>
            </a:r>
            <a:r>
              <a:rPr lang="en-US" dirty="0" smtClean="0"/>
              <a:t>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3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050"/>
          <p:cNvSpPr>
            <a:spLocks noChangeArrowheads="1"/>
          </p:cNvSpPr>
          <p:nvPr/>
        </p:nvSpPr>
        <p:spPr bwMode="auto">
          <a:xfrm flipV="1">
            <a:off x="0" y="1828800"/>
            <a:ext cx="5554133" cy="4038600"/>
          </a:xfrm>
          <a:prstGeom prst="rect">
            <a:avLst/>
          </a:prstGeom>
          <a:solidFill>
            <a:srgbClr val="000080">
              <a:alpha val="50000"/>
            </a:srgbClr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Rectangle 2051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Rectangle 2053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Rectangle 2056"/>
          <p:cNvSpPr>
            <a:spLocks noGrp="1" noChangeArrowheads="1"/>
          </p:cNvSpPr>
          <p:nvPr>
            <p:ph type="title"/>
          </p:nvPr>
        </p:nvSpPr>
        <p:spPr>
          <a:xfrm>
            <a:off x="-516467" y="260648"/>
            <a:ext cx="7772400" cy="1143000"/>
          </a:xfrm>
        </p:spPr>
        <p:txBody>
          <a:bodyPr/>
          <a:lstStyle/>
          <a:p>
            <a:r>
              <a:rPr lang="en-US" sz="4000"/>
              <a:t>Ổ</a:t>
            </a:r>
            <a:r>
              <a:rPr lang="vi-VN" sz="4000" smtClean="0"/>
              <a:t>n </a:t>
            </a:r>
            <a:r>
              <a:rPr lang="vi-VN" sz="4000"/>
              <a:t>định bệnh nhân </a:t>
            </a:r>
            <a:endParaRPr lang="en-AU" sz="3000" b="1">
              <a:solidFill>
                <a:schemeClr val="tx1"/>
              </a:solidFill>
              <a:latin typeface=".VnTimeH" pitchFamily="34" charset="0"/>
            </a:endParaRPr>
          </a:p>
        </p:txBody>
      </p:sp>
      <p:sp>
        <p:nvSpPr>
          <p:cNvPr id="184326" name="Rectangle 205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4572000" cy="41148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A</a:t>
            </a:r>
            <a:r>
              <a:rPr lang="en-US" sz="2000"/>
              <a:t>irway </a:t>
            </a:r>
            <a:r>
              <a:rPr lang="en-US" sz="2800"/>
              <a:t> 	 </a:t>
            </a:r>
            <a:r>
              <a:rPr lang="vi-VN" sz="2800">
                <a:solidFill>
                  <a:srgbClr val="FFFF00"/>
                </a:solidFill>
              </a:rPr>
              <a:t>Đường thở</a:t>
            </a:r>
            <a:endParaRPr lang="en-AU" sz="2800">
              <a:solidFill>
                <a:srgbClr val="FFFF00"/>
              </a:solidFill>
              <a:effectLst/>
              <a:latin typeface=".VnTime" pitchFamily="34" charset="0"/>
            </a:endParaRPr>
          </a:p>
        </p:txBody>
      </p:sp>
      <p:pic>
        <p:nvPicPr>
          <p:cNvPr id="184354" name="Picture 2082" descr="DSC020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0933" y="4038600"/>
            <a:ext cx="1049867" cy="1371600"/>
          </a:xfr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9" name="Rectangle 2057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Rectangle 2058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Rectangle 2059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Rectangle 2060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3" name="Rectangle 2061"/>
          <p:cNvSpPr>
            <a:spLocks noChangeArrowheads="1"/>
          </p:cNvSpPr>
          <p:nvPr/>
        </p:nvSpPr>
        <p:spPr bwMode="auto">
          <a:xfrm>
            <a:off x="880533" y="2590800"/>
            <a:ext cx="467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reathing     </a:t>
            </a:r>
            <a:r>
              <a:rPr lang="en-AU" sz="3200" b="1">
                <a:solidFill>
                  <a:srgbClr val="FFFF00"/>
                </a:solidFill>
              </a:rPr>
              <a:t>Thở</a:t>
            </a:r>
          </a:p>
        </p:txBody>
      </p:sp>
      <p:graphicFrame>
        <p:nvGraphicFramePr>
          <p:cNvPr id="184341" name="Object 2069"/>
          <p:cNvGraphicFramePr>
            <a:graphicFrameLocks noChangeAspect="1"/>
          </p:cNvGraphicFramePr>
          <p:nvPr/>
        </p:nvGraphicFramePr>
        <p:xfrm>
          <a:off x="5486400" y="0"/>
          <a:ext cx="203200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r:id="rId5" imgW="1753200" imgH="1188720" progId="Word.Document.8">
                  <p:embed/>
                </p:oleObj>
              </mc:Choice>
              <mc:Fallback>
                <p:oleObj name="Document" r:id="rId5" imgW="1753200" imgH="1188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0"/>
                        <a:ext cx="203200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42" name="Picture 2070" descr="DSC019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523" y="3470275"/>
            <a:ext cx="1508477" cy="13779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84343" name="Picture 2071" descr="DSC0199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7" y="4954588"/>
            <a:ext cx="1490133" cy="144621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4" name="Picture 2072" descr="oxy bi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56" y="4038600"/>
            <a:ext cx="156774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6" name="Picture 2074" descr="bongpee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5486400"/>
            <a:ext cx="1151467" cy="1320800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7" name="Picture 2075" descr="IMG_0030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11" y="5565776"/>
            <a:ext cx="1196622" cy="12922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8" name="Picture 2076" descr="hut dam da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1"/>
            <a:ext cx="136454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2" name="Picture 2080" descr="co dinh nk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881188"/>
            <a:ext cx="1930400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3" name="Picture 2081" descr="SaO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834" y="3810001"/>
            <a:ext cx="1545166" cy="262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6" name="Picture 2084" descr="DSC02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6267" y="4038601"/>
            <a:ext cx="1286933" cy="1336675"/>
          </a:xfr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0515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026"/>
          <p:cNvSpPr>
            <a:spLocks noChangeArrowheads="1"/>
          </p:cNvSpPr>
          <p:nvPr/>
        </p:nvSpPr>
        <p:spPr bwMode="auto">
          <a:xfrm flipV="1">
            <a:off x="338667" y="2209800"/>
            <a:ext cx="4402667" cy="4038600"/>
          </a:xfrm>
          <a:prstGeom prst="rect">
            <a:avLst/>
          </a:prstGeom>
          <a:solidFill>
            <a:srgbClr val="000080">
              <a:alpha val="50000"/>
            </a:srgbClr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1" name="Rectangle 1027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Rectangle 1029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Rectangle 1032"/>
          <p:cNvSpPr>
            <a:spLocks noGrp="1" noChangeArrowheads="1"/>
          </p:cNvSpPr>
          <p:nvPr>
            <p:ph type="title"/>
          </p:nvPr>
        </p:nvSpPr>
        <p:spPr>
          <a:xfrm>
            <a:off x="880533" y="152400"/>
            <a:ext cx="7772400" cy="1143000"/>
          </a:xfrm>
        </p:spPr>
        <p:txBody>
          <a:bodyPr/>
          <a:lstStyle/>
          <a:p>
            <a:r>
              <a:rPr lang="en-US" sz="4000"/>
              <a:t>Ổ</a:t>
            </a:r>
            <a:r>
              <a:rPr lang="vi-VN" sz="4000" smtClean="0"/>
              <a:t>n </a:t>
            </a:r>
            <a:r>
              <a:rPr lang="vi-VN" sz="4000"/>
              <a:t>định bệnh nhân </a:t>
            </a:r>
            <a:endParaRPr lang="en-AU" sz="3000" b="1">
              <a:solidFill>
                <a:schemeClr val="tx1"/>
              </a:solidFill>
              <a:latin typeface=".VnTimeH" pitchFamily="34" charset="0"/>
            </a:endParaRPr>
          </a:p>
        </p:txBody>
      </p:sp>
      <p:sp>
        <p:nvSpPr>
          <p:cNvPr id="186377" name="Rectangle 1033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Rectangle 1034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9" name="Rectangle 1035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0" name="Rectangle 1036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83" name="Rectangle 1039"/>
          <p:cNvSpPr>
            <a:spLocks noChangeArrowheads="1"/>
          </p:cNvSpPr>
          <p:nvPr/>
        </p:nvSpPr>
        <p:spPr bwMode="auto">
          <a:xfrm>
            <a:off x="880533" y="2743200"/>
            <a:ext cx="467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irculation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AU" sz="3200"/>
              <a:t>Tuần hoàn</a:t>
            </a:r>
            <a:endParaRPr lang="en-AU" sz="3200">
              <a:latin typeface=".VnTime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lang="en-AU" sz="3200">
                <a:latin typeface=".VnTime" pitchFamily="34" charset="0"/>
              </a:rPr>
              <a:t>   M, HA, CRT</a:t>
            </a:r>
          </a:p>
        </p:txBody>
      </p:sp>
      <p:pic>
        <p:nvPicPr>
          <p:cNvPr id="186392" name="Picture 1048" descr="nail-blanch-t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8"/>
          <a:stretch/>
        </p:blipFill>
        <p:spPr bwMode="auto">
          <a:xfrm>
            <a:off x="1422400" y="3962401"/>
            <a:ext cx="2235200" cy="181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93" name="Picture 1049" descr="co dinh kim truy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7" y="3657600"/>
            <a:ext cx="2099733" cy="1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94" name="Picture 1050" descr="co dinh duong truy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3" y="5257800"/>
            <a:ext cx="2167467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95" name="Picture 1051" descr="co dinh cv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43526"/>
            <a:ext cx="2032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F:\DATA\Nikondata\APLS\APLS 2.27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3999" r="6708" b="2000"/>
          <a:stretch>
            <a:fillRect/>
          </a:stretch>
        </p:blipFill>
        <p:spPr bwMode="auto">
          <a:xfrm>
            <a:off x="4716016" y="2246178"/>
            <a:ext cx="1708601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768473"/>
      </p:ext>
    </p:extLst>
  </p:cSld>
  <p:clrMapOvr>
    <a:masterClrMapping/>
  </p:clrMapOvr>
  <p:transition spd="med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26"/>
          <p:cNvSpPr>
            <a:spLocks noChangeArrowheads="1"/>
          </p:cNvSpPr>
          <p:nvPr/>
        </p:nvSpPr>
        <p:spPr bwMode="auto">
          <a:xfrm flipV="1">
            <a:off x="406400" y="2209800"/>
            <a:ext cx="5147733" cy="4038600"/>
          </a:xfrm>
          <a:prstGeom prst="rect">
            <a:avLst/>
          </a:prstGeom>
          <a:solidFill>
            <a:srgbClr val="000080">
              <a:alpha val="50000"/>
            </a:srgbClr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19" name="Rectangle 1027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1" name="Rectangle 1029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Rectangle 1032"/>
          <p:cNvSpPr>
            <a:spLocks noGrp="1" noChangeArrowheads="1"/>
          </p:cNvSpPr>
          <p:nvPr>
            <p:ph type="title"/>
          </p:nvPr>
        </p:nvSpPr>
        <p:spPr>
          <a:xfrm>
            <a:off x="880533" y="152400"/>
            <a:ext cx="7772400" cy="1143000"/>
          </a:xfrm>
        </p:spPr>
        <p:txBody>
          <a:bodyPr/>
          <a:lstStyle/>
          <a:p>
            <a:r>
              <a:rPr lang="vi-VN" sz="4000"/>
              <a:t>Ổn định bệnh nhân </a:t>
            </a:r>
            <a:endParaRPr lang="en-AU" sz="3000" b="1">
              <a:solidFill>
                <a:schemeClr val="tx1"/>
              </a:solidFill>
              <a:latin typeface=".VnTimeH" pitchFamily="34" charset="0"/>
            </a:endParaRPr>
          </a:p>
        </p:txBody>
      </p:sp>
      <p:sp>
        <p:nvSpPr>
          <p:cNvPr id="188425" name="Rectangle 1033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6" name="Rectangle 1034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7" name="Rectangle 1035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28" name="Rectangle 1036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433" name="Rectangle 1041"/>
          <p:cNvSpPr>
            <a:spLocks noChangeArrowheads="1"/>
          </p:cNvSpPr>
          <p:nvPr/>
        </p:nvSpPr>
        <p:spPr bwMode="auto">
          <a:xfrm>
            <a:off x="880533" y="2514600"/>
            <a:ext cx="467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isability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AU" sz="3200"/>
              <a:t>Thần kinh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endParaRPr lang="en-AU" sz="3200">
              <a:latin typeface=".VnTime" pitchFamily="34" charset="0"/>
            </a:endParaRPr>
          </a:p>
        </p:txBody>
      </p:sp>
      <p:pic>
        <p:nvPicPr>
          <p:cNvPr id="188438" name="Picture 1046" descr="avp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4" y="3276600"/>
            <a:ext cx="2912533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39" name="Picture 1047" descr="co gi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4572001"/>
            <a:ext cx="1858433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40" name="Picture 1048" descr="IMG_0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79" y="3984626"/>
            <a:ext cx="83678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8441" name="Object 1049"/>
          <p:cNvGraphicFramePr>
            <a:graphicFrameLocks noChangeAspect="1"/>
          </p:cNvGraphicFramePr>
          <p:nvPr/>
        </p:nvGraphicFramePr>
        <p:xfrm>
          <a:off x="6908801" y="0"/>
          <a:ext cx="222673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Document" r:id="rId7" imgW="3915360" imgH="2323440" progId="Word.Document.8">
                  <p:embed/>
                </p:oleObj>
              </mc:Choice>
              <mc:Fallback>
                <p:oleObj name="Document" r:id="rId7" imgW="3915360" imgH="2323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1" y="0"/>
                        <a:ext cx="2226733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3791442"/>
      </p:ext>
    </p:extLst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 flipV="1">
            <a:off x="338667" y="2209800"/>
            <a:ext cx="5215467" cy="4038600"/>
          </a:xfrm>
          <a:prstGeom prst="rect">
            <a:avLst/>
          </a:prstGeom>
          <a:solidFill>
            <a:srgbClr val="000080">
              <a:alpha val="50000"/>
            </a:srgbClr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2" name="Rectangle 8"/>
          <p:cNvSpPr>
            <a:spLocks noGrp="1" noChangeArrowheads="1"/>
          </p:cNvSpPr>
          <p:nvPr>
            <p:ph type="title"/>
          </p:nvPr>
        </p:nvSpPr>
        <p:spPr>
          <a:xfrm>
            <a:off x="880533" y="152400"/>
            <a:ext cx="7772400" cy="1143000"/>
          </a:xfrm>
        </p:spPr>
        <p:txBody>
          <a:bodyPr/>
          <a:lstStyle/>
          <a:p>
            <a:r>
              <a:rPr lang="vi-VN" sz="4000"/>
              <a:t>Ổn định bệnh nhân </a:t>
            </a:r>
            <a:endParaRPr lang="en-AU" sz="3000" b="1">
              <a:solidFill>
                <a:schemeClr val="tx1"/>
              </a:solidFill>
              <a:latin typeface=".VnTimeH" pitchFamily="34" charset="0"/>
            </a:endParaRPr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5" name="Rectangle 11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76" name="Rectangle 12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83" name="Rectangle 19"/>
          <p:cNvSpPr>
            <a:spLocks noChangeArrowheads="1"/>
          </p:cNvSpPr>
          <p:nvPr/>
        </p:nvSpPr>
        <p:spPr bwMode="auto">
          <a:xfrm>
            <a:off x="467544" y="2438400"/>
            <a:ext cx="577969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xposure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3200"/>
              <a:t>Bộc lộ</a:t>
            </a:r>
            <a:r>
              <a:rPr lang="en-AU" sz="3200"/>
              <a:t> toàn thân</a:t>
            </a:r>
            <a:endParaRPr lang="en-AU" sz="3200" b="1"/>
          </a:p>
        </p:txBody>
      </p:sp>
      <p:sp>
        <p:nvSpPr>
          <p:cNvPr id="190486" name="Text Box 22"/>
          <p:cNvSpPr txBox="1">
            <a:spLocks noChangeArrowheads="1"/>
          </p:cNvSpPr>
          <p:nvPr/>
        </p:nvSpPr>
        <p:spPr bwMode="auto">
          <a:xfrm>
            <a:off x="370239" y="3723224"/>
            <a:ext cx="4506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Khám toàn thân, sinh hiệu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28576"/>
      </p:ext>
    </p:extLst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 flipV="1">
            <a:off x="827584" y="2743200"/>
            <a:ext cx="7992888" cy="1752600"/>
          </a:xfrm>
          <a:prstGeom prst="rect">
            <a:avLst/>
          </a:prstGeom>
          <a:solidFill>
            <a:srgbClr val="FF0000"/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1600" y="2895600"/>
            <a:ext cx="8172400" cy="1219200"/>
          </a:xfrm>
          <a:noFill/>
          <a:ln/>
        </p:spPr>
        <p:txBody>
          <a:bodyPr/>
          <a:lstStyle/>
          <a:p>
            <a:r>
              <a:rPr lang="en-AU" sz="3600"/>
              <a:t>Không chuyển bệnh nhân khi </a:t>
            </a:r>
          </a:p>
          <a:p>
            <a:pPr marL="0" indent="0">
              <a:buNone/>
            </a:pPr>
            <a:r>
              <a:rPr lang="vi-VN" sz="3600"/>
              <a:t>tình trạng bệnh nhân chưa ổn định</a:t>
            </a:r>
          </a:p>
        </p:txBody>
      </p:sp>
      <p:sp>
        <p:nvSpPr>
          <p:cNvPr id="125961" name="Rectangle 9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AU" sz="3800" b="1">
                <a:latin typeface=".VnTime" pitchFamily="34" charset="0"/>
              </a:rPr>
              <a:t/>
            </a:r>
            <a:br>
              <a:rPr lang="en-AU" sz="3800" b="1">
                <a:latin typeface=".VnTime" pitchFamily="34" charset="0"/>
              </a:rPr>
            </a:br>
            <a:r>
              <a:rPr lang="vi-VN" sz="4000"/>
              <a:t>Ưu tiên - Ổn định bệnh nhân</a:t>
            </a:r>
            <a:endParaRPr lang="en-AU" sz="3800" b="1">
              <a:latin typeface=".VnTime" pitchFamily="34" charset="0"/>
            </a:endParaRP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Rectangle 12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Rectangle 13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07147"/>
      </p:ext>
    </p:extLst>
  </p:cSld>
  <p:clrMapOvr>
    <a:masterClrMapping/>
  </p:clrMapOvr>
  <p:transition spd="med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 flipV="1">
            <a:off x="179512" y="2971800"/>
            <a:ext cx="8693555" cy="1371600"/>
          </a:xfrm>
          <a:prstGeom prst="rect">
            <a:avLst/>
          </a:prstGeom>
          <a:solidFill>
            <a:srgbClr val="FF0000"/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536" y="3048000"/>
            <a:ext cx="8477531" cy="1524000"/>
          </a:xfrm>
          <a:noFill/>
          <a:ln/>
        </p:spPr>
        <p:txBody>
          <a:bodyPr/>
          <a:lstStyle/>
          <a:p>
            <a:r>
              <a:rPr lang="vi-VN" sz="3600"/>
              <a:t>Không chuyển bệnh nhân khi chưa </a:t>
            </a:r>
          </a:p>
          <a:p>
            <a:pPr marL="0" indent="0">
              <a:buNone/>
            </a:pPr>
            <a:r>
              <a:rPr lang="en-AU" sz="3600"/>
              <a:t>chuẩn bị xong các trang thiết bị cấp cứu</a:t>
            </a:r>
          </a:p>
        </p:txBody>
      </p:sp>
      <p:sp>
        <p:nvSpPr>
          <p:cNvPr id="171017" name="Rectangle 9"/>
          <p:cNvSpPr>
            <a:spLocks noGrp="1" noChangeArrowheads="1"/>
          </p:cNvSpPr>
          <p:nvPr>
            <p:ph type="title"/>
          </p:nvPr>
        </p:nvSpPr>
        <p:spPr>
          <a:xfrm>
            <a:off x="812800" y="76200"/>
            <a:ext cx="8602133" cy="1143000"/>
          </a:xfrm>
        </p:spPr>
        <p:txBody>
          <a:bodyPr/>
          <a:lstStyle/>
          <a:p>
            <a:r>
              <a:rPr lang="vi-VN" sz="4000"/>
              <a:t>Ưu tiên - Ổn định bệnh nhân</a:t>
            </a:r>
            <a:endParaRPr lang="en-AU" sz="3800" b="1">
              <a:latin typeface=".VnTime" pitchFamily="34" charset="0"/>
            </a:endParaRP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5698"/>
      </p:ext>
    </p:extLst>
  </p:cSld>
  <p:clrMapOvr>
    <a:masterClrMapping/>
  </p:clrMapOvr>
  <p:transition spd="med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title"/>
          </p:nvPr>
        </p:nvSpPr>
        <p:spPr>
          <a:xfrm>
            <a:off x="1083733" y="0"/>
            <a:ext cx="7772400" cy="1143000"/>
          </a:xfrm>
        </p:spPr>
        <p:txBody>
          <a:bodyPr/>
          <a:lstStyle/>
          <a:p>
            <a:r>
              <a:rPr lang="en-AU" sz="3800" b="1">
                <a:latin typeface=".VnTime" pitchFamily="34" charset="0"/>
              </a:rPr>
              <a:t/>
            </a:r>
            <a:br>
              <a:rPr lang="en-AU" sz="3800" b="1">
                <a:latin typeface=".VnTime" pitchFamily="34" charset="0"/>
              </a:rPr>
            </a:br>
            <a:r>
              <a:rPr lang="vi-VN" sz="4000"/>
              <a:t>Liên hệ với nơi chuyển</a:t>
            </a:r>
            <a:endParaRPr lang="en-AU" sz="3800" b="1">
              <a:latin typeface=".VnTime" pitchFamily="34" charset="0"/>
            </a:endParaRPr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3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107504" y="2590800"/>
            <a:ext cx="8928992" cy="4114800"/>
          </a:xfrm>
        </p:spPr>
        <p:txBody>
          <a:bodyPr/>
          <a:lstStyle/>
          <a:p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thoại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đài</a:t>
            </a:r>
            <a:r>
              <a:rPr lang="en-US" dirty="0" smtClean="0"/>
              <a:t> – </a:t>
            </a:r>
            <a:r>
              <a:rPr lang="en-US" dirty="0" err="1" smtClean="0"/>
              <a:t>trực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CC</a:t>
            </a:r>
          </a:p>
          <a:p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BN: BS</a:t>
            </a:r>
            <a:r>
              <a:rPr lang="en-US" dirty="0" smtClean="0"/>
              <a:t>, LS, CLS, </a:t>
            </a:r>
            <a:r>
              <a:rPr lang="en-US" dirty="0">
                <a:sym typeface="Symbol"/>
              </a:rPr>
              <a:t>, , </a:t>
            </a:r>
            <a:r>
              <a:rPr lang="en-US" dirty="0" err="1" smtClean="0">
                <a:sym typeface="Symbol"/>
              </a:rPr>
              <a:t>dtiến</a:t>
            </a:r>
            <a:endParaRPr lang="en-US" dirty="0"/>
          </a:p>
          <a:p>
            <a:r>
              <a:rPr lang="vi-VN" dirty="0" smtClean="0"/>
              <a:t>Thảo luận quyết định chuyển</a:t>
            </a:r>
            <a:r>
              <a:rPr lang="en-US" dirty="0" smtClean="0"/>
              <a:t>, HC</a:t>
            </a:r>
            <a:r>
              <a:rPr lang="vi-VN" dirty="0" smtClean="0"/>
              <a:t> ?</a:t>
            </a:r>
            <a:endParaRPr lang="en-US" dirty="0"/>
          </a:p>
          <a:p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di </a:t>
            </a:r>
            <a:r>
              <a:rPr lang="en-US" dirty="0" err="1" smtClean="0"/>
              <a:t>chuyển</a:t>
            </a:r>
            <a:r>
              <a:rPr lang="en-US" dirty="0" smtClean="0"/>
              <a:t>, t</a:t>
            </a:r>
            <a:r>
              <a:rPr lang="vi-VN" dirty="0" smtClean="0"/>
              <a:t>ạo </a:t>
            </a:r>
            <a:r>
              <a:rPr lang="vi-VN" dirty="0"/>
              <a:t>thuận lợi chuẩn bị HS tại nơi đến</a:t>
            </a:r>
          </a:p>
          <a:p>
            <a:pPr>
              <a:buFontTx/>
              <a:buChar char="†"/>
            </a:pPr>
            <a:endParaRPr lang="en-US" dirty="0">
              <a:latin typeface="VNI-Times" pitchFamily="2" charset="0"/>
            </a:endParaRPr>
          </a:p>
          <a:p>
            <a:endParaRPr lang="en-US" dirty="0">
              <a:latin typeface="VNI-Times" pitchFamily="2" charset="0"/>
            </a:endParaRPr>
          </a:p>
        </p:txBody>
      </p:sp>
      <p:graphicFrame>
        <p:nvGraphicFramePr>
          <p:cNvPr id="128031" name="Object 31"/>
          <p:cNvGraphicFramePr>
            <a:graphicFrameLocks noChangeAspect="1"/>
          </p:cNvGraphicFramePr>
          <p:nvPr/>
        </p:nvGraphicFramePr>
        <p:xfrm>
          <a:off x="6745111" y="228600"/>
          <a:ext cx="2466622" cy="30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Clip" r:id="rId3" imgW="1645920" imgH="1801080" progId="MS_ClipArt_Gallery.5">
                  <p:embed/>
                </p:oleObj>
              </mc:Choice>
              <mc:Fallback>
                <p:oleObj name="Clip" r:id="rId3" imgW="1645920" imgH="18010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111" y="228600"/>
                        <a:ext cx="2466622" cy="303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044798"/>
      </p:ext>
    </p:extLst>
  </p:cSld>
  <p:clrMapOvr>
    <a:masterClrMapping/>
  </p:clrMapOvr>
  <p:transition spd="med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1037275" y="1238934"/>
            <a:ext cx="35413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Beänh aùn toùm taét</a:t>
            </a:r>
            <a:endParaRPr lang="en-US">
              <a:latin typeface="VNI-Times" pitchFamily="2" charset="0"/>
            </a:endParaRPr>
          </a:p>
        </p:txBody>
      </p:sp>
      <p:pic>
        <p:nvPicPr>
          <p:cNvPr id="192526" name="Picture 14" descr="law%2520nur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33" y="0"/>
            <a:ext cx="277706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270933" y="1981201"/>
            <a:ext cx="807945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, </a:t>
            </a:r>
            <a:r>
              <a:rPr lang="en-US" sz="3200" dirty="0" err="1"/>
              <a:t>tuổi</a:t>
            </a:r>
            <a:r>
              <a:rPr lang="en-US" sz="3200" dirty="0"/>
              <a:t>, </a:t>
            </a:r>
            <a:r>
              <a:rPr lang="en-US" sz="3200" dirty="0" err="1"/>
              <a:t>giới</a:t>
            </a:r>
            <a:r>
              <a:rPr lang="en-US" sz="3200" dirty="0"/>
              <a:t>, CN,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 smtClean="0"/>
              <a:t>bệnh</a:t>
            </a:r>
            <a:r>
              <a:rPr lang="en-US" sz="3200" dirty="0" smtClean="0"/>
              <a:t>, </a:t>
            </a:r>
            <a:endParaRPr lang="en-US" sz="3200" dirty="0"/>
          </a:p>
          <a:p>
            <a:r>
              <a:rPr lang="en-US" sz="3200" dirty="0" smtClean="0"/>
              <a:t>NT, </a:t>
            </a:r>
            <a:r>
              <a:rPr lang="en-US" sz="3200" dirty="0" err="1" smtClean="0"/>
              <a:t>kiểu</a:t>
            </a:r>
            <a:r>
              <a:rPr lang="en-US" sz="3200" dirty="0" smtClean="0"/>
              <a:t> </a:t>
            </a:r>
            <a:r>
              <a:rPr lang="en-US" sz="3200" dirty="0" err="1" smtClean="0"/>
              <a:t>thở</a:t>
            </a:r>
            <a:r>
              <a:rPr lang="en-US" sz="3200" dirty="0" smtClean="0"/>
              <a:t>, SpO2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 smtClean="0"/>
              <a:t>chuyển</a:t>
            </a:r>
            <a:endParaRPr lang="en-US" sz="3200" dirty="0" smtClean="0"/>
          </a:p>
          <a:p>
            <a:r>
              <a:rPr lang="en-US" sz="3200" dirty="0" smtClean="0"/>
              <a:t>CLS ?</a:t>
            </a:r>
            <a:endParaRPr lang="en-US" sz="3200" dirty="0"/>
          </a:p>
          <a:p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trị</a:t>
            </a:r>
            <a:r>
              <a:rPr lang="en-US" sz="3200" dirty="0" smtClean="0"/>
              <a:t>?</a:t>
            </a:r>
            <a:endParaRPr lang="en-US" sz="3200" dirty="0"/>
          </a:p>
          <a:p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tiến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: can </a:t>
            </a:r>
            <a:r>
              <a:rPr lang="en-US" sz="3200" dirty="0" err="1"/>
              <a:t>thiệp</a:t>
            </a:r>
            <a:r>
              <a:rPr lang="en-US" sz="3200" dirty="0"/>
              <a:t> ?</a:t>
            </a:r>
          </a:p>
          <a:p>
            <a:r>
              <a:rPr lang="en-US" sz="3200" dirty="0" err="1" smtClean="0"/>
              <a:t>Lý</a:t>
            </a:r>
            <a:r>
              <a:rPr lang="en-US" sz="3200" dirty="0" smtClean="0"/>
              <a:t> </a:t>
            </a:r>
            <a:r>
              <a:rPr lang="en-US" sz="3200" dirty="0"/>
              <a:t>do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 smtClean="0"/>
              <a:t>viện</a:t>
            </a:r>
            <a:endParaRPr lang="en-US" sz="3200" dirty="0" smtClean="0"/>
          </a:p>
          <a:p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err="1" smtClean="0">
                <a:sym typeface="Wingdings" pitchFamily="2" charset="2"/>
              </a:rPr>
              <a:t>Giấy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chuyển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viện</a:t>
            </a:r>
            <a:r>
              <a:rPr lang="en-US" sz="3200" dirty="0" smtClean="0">
                <a:sym typeface="Wingdings" pitchFamily="2" charset="2"/>
              </a:rPr>
              <a:t>, </a:t>
            </a:r>
            <a:r>
              <a:rPr lang="en-US" sz="3200" dirty="0" err="1" smtClean="0">
                <a:sym typeface="Wingdings" pitchFamily="2" charset="2"/>
              </a:rPr>
              <a:t>phiếu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diễn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tiến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điều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trị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9380997"/>
      </p:ext>
    </p:extLst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Mục tiêu</a:t>
            </a:r>
            <a:br>
              <a:rPr lang="en-AU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lvl="0"/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		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SXHD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SXHD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26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39" name="Rectangle 1027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1" name="Rectangle 1029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2" name="Rectangle 1030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3" name="Rectangle 1031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4" name="Rectangle 1032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6" name="Text Box 1034"/>
          <p:cNvSpPr txBox="1">
            <a:spLocks noChangeArrowheads="1"/>
          </p:cNvSpPr>
          <p:nvPr/>
        </p:nvSpPr>
        <p:spPr bwMode="auto">
          <a:xfrm>
            <a:off x="107504" y="533400"/>
            <a:ext cx="91101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Giải thích cho cha mẹ trẻ về chuyển viện</a:t>
            </a:r>
            <a:endParaRPr lang="en-US" sz="3600"/>
          </a:p>
        </p:txBody>
      </p:sp>
      <p:sp>
        <p:nvSpPr>
          <p:cNvPr id="193548" name="Text Box 1036"/>
          <p:cNvSpPr txBox="1">
            <a:spLocks noChangeArrowheads="1"/>
          </p:cNvSpPr>
          <p:nvPr/>
        </p:nvSpPr>
        <p:spPr bwMode="auto">
          <a:xfrm>
            <a:off x="176400" y="3095089"/>
            <a:ext cx="658545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>
                <a:latin typeface="VNI-Times" pitchFamily="2" charset="0"/>
              </a:rPr>
              <a:t> </a:t>
            </a:r>
            <a:r>
              <a:rPr lang="en-US" sz="3200"/>
              <a:t>Thông báo tình trạng của trẻ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3200"/>
              <a:t> Cơ hội được điều trị tốt hơn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3200"/>
              <a:t> Nơi chuyển đến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/>
              <a:t> Giảm bớt lo lắng của phụ huynh</a:t>
            </a:r>
          </a:p>
        </p:txBody>
      </p:sp>
      <p:graphicFrame>
        <p:nvGraphicFramePr>
          <p:cNvPr id="193550" name="Object 1038"/>
          <p:cNvGraphicFramePr>
            <a:graphicFrameLocks noChangeAspect="1"/>
          </p:cNvGraphicFramePr>
          <p:nvPr/>
        </p:nvGraphicFramePr>
        <p:xfrm>
          <a:off x="5960533" y="2667000"/>
          <a:ext cx="1761067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Clip" r:id="rId3" imgW="1738080" imgH="1682280" progId="MS_ClipArt_Gallery.5">
                  <p:embed/>
                </p:oleObj>
              </mc:Choice>
              <mc:Fallback>
                <p:oleObj name="Clip" r:id="rId3" imgW="1738080" imgH="16822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533" y="2667000"/>
                        <a:ext cx="1761067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51" name="Object 1039"/>
          <p:cNvGraphicFramePr>
            <a:graphicFrameLocks noChangeAspect="1"/>
          </p:cNvGraphicFramePr>
          <p:nvPr/>
        </p:nvGraphicFramePr>
        <p:xfrm>
          <a:off x="7857067" y="2743200"/>
          <a:ext cx="9525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Clip" r:id="rId5" imgW="865800" imgH="1844280" progId="MS_ClipArt_Gallery.5">
                  <p:embed/>
                </p:oleObj>
              </mc:Choice>
              <mc:Fallback>
                <p:oleObj name="Clip" r:id="rId5" imgW="865800" imgH="184428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067" y="2743200"/>
                        <a:ext cx="9525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1150420"/>
      </p:ext>
    </p:extLst>
  </p:cSld>
  <p:clrMapOvr>
    <a:masterClrMapping/>
  </p:clrMapOvr>
  <p:transition spd="med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683568" y="188640"/>
            <a:ext cx="84146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3600" b="1"/>
              <a:t>Trước khi vận chuyển BN: Bảng kiểm</a:t>
            </a:r>
            <a:endParaRPr lang="vi-VN" sz="36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61794"/>
              </p:ext>
            </p:extLst>
          </p:nvPr>
        </p:nvGraphicFramePr>
        <p:xfrm>
          <a:off x="179512" y="1124743"/>
          <a:ext cx="8918733" cy="5608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79017"/>
                <a:gridCol w="705351"/>
                <a:gridCol w="1234365"/>
              </a:tblGrid>
              <a:tr h="216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BẢNG KIỂM</a:t>
                      </a:r>
                      <a:r>
                        <a:rPr lang="en-US" sz="2000" smtClean="0">
                          <a:effectLst/>
                        </a:rPr>
                        <a:t>(*)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CÓ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KHÔNG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142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Xe chuyển viện sẵn sàng phương tiện cấp cứu, vận chuyển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Đường thở thông thoáng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Thông khí tốt (cố định tốt NKQ nếu có)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Đường truyền tĩnh mạch thông, cố dịnh tốt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Trang bị dụng cụ cấp cứu </a:t>
                      </a:r>
                      <a:r>
                        <a:rPr lang="en-US" sz="2000" smtClean="0">
                          <a:effectLst/>
                        </a:rPr>
                        <a:t>, </a:t>
                      </a:r>
                      <a:r>
                        <a:rPr lang="en-US" sz="2000">
                          <a:effectLst/>
                        </a:rPr>
                        <a:t>đủ oxy dùng trong lúc vận chuyển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Đủ dịch truyền, thuốc cấp cứu phù hợp tình trạng bệnh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Đủ phương tiện theo dõi được hoạt động tốt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smtClean="0">
                          <a:effectLst/>
                        </a:rPr>
                        <a:t>TTBA đủ </a:t>
                      </a:r>
                      <a:r>
                        <a:rPr lang="en-US" sz="2000">
                          <a:effectLst/>
                        </a:rPr>
                        <a:t>chi tiết quan trọng, giấy giới thiệu chuyển viện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Đã thông báo cho thân nhân trẻ về việc chuyển viện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Đã liên hệ đến BV chuyển đến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Danh bạ điện thoại cần thiết </a:t>
                      </a:r>
                      <a:r>
                        <a:rPr lang="en-US" sz="2000" smtClean="0">
                          <a:effectLst/>
                        </a:rPr>
                        <a:t>(điện</a:t>
                      </a:r>
                      <a:r>
                        <a:rPr lang="en-US" sz="2000" baseline="0" smtClean="0">
                          <a:effectLst/>
                        </a:rPr>
                        <a:t> thoại on-call)</a:t>
                      </a:r>
                      <a:endParaRPr lang="en-US" sz="20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Điện thoại di động đủ pin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 smtClean="0">
                          <a:effectLst/>
                        </a:rPr>
                        <a:t>NV chuyển </a:t>
                      </a:r>
                      <a:r>
                        <a:rPr lang="en-US" sz="2000">
                          <a:effectLst/>
                        </a:rPr>
                        <a:t>bệnh </a:t>
                      </a:r>
                      <a:r>
                        <a:rPr lang="en-US" sz="2000" smtClean="0">
                          <a:effectLst/>
                        </a:rPr>
                        <a:t>đủ </a:t>
                      </a:r>
                      <a:r>
                        <a:rPr lang="en-US" sz="2000">
                          <a:effectLst/>
                        </a:rPr>
                        <a:t>kinh nghiệm, mặc đồ phòng vệ (PPE).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000">
                          <a:effectLst/>
                        </a:rPr>
                        <a:t>Địa chỉ vị trí của các BV khi cần cấp cứu khẩn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sym typeface="Symbol"/>
                        </a:rPr>
                        <a:t></a:t>
                      </a:r>
                      <a:endParaRPr lang="en-US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794245"/>
      </p:ext>
    </p:extLst>
  </p:cSld>
  <p:clrMapOvr>
    <a:masterClrMapping/>
  </p:clrMapOvr>
  <p:transition spd="med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ospital Patient Transfer Stock Illustrations – 140 Hospital Patient  Transfer Stock Illustrations, Vectors &amp;amp;amp; Clipart - Dreamsti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23051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Ở ÁP LỰC DƯƠNG LIÊN TỤC - NCP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26767" b="23209"/>
          <a:stretch/>
        </p:blipFill>
        <p:spPr bwMode="auto">
          <a:xfrm>
            <a:off x="5292080" y="2557579"/>
            <a:ext cx="2318530" cy="9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rtable Oxygen Mask Face Mask Medium Concentration Nebulizer Inhaler  Conduit Adult Oxygen Mask with Tube Health Care | Wi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r="16265"/>
          <a:stretch/>
        </p:blipFill>
        <p:spPr bwMode="auto">
          <a:xfrm>
            <a:off x="7668344" y="1268760"/>
            <a:ext cx="1524000" cy="221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ali cấp cứu cấp độ III - VIMEC Corpor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41421"/>
            <a:ext cx="1665814" cy="16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68760"/>
            <a:ext cx="4860032" cy="117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DỤNG CỤ CẤP CỨU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29193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67544" y="1353234"/>
            <a:ext cx="5465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vi-VN" sz="3600" b="1"/>
              <a:t>Trên đường vận chuyển</a:t>
            </a:r>
            <a:endParaRPr lang="vi-VN" sz="3600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338667" y="1676400"/>
            <a:ext cx="663504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VNI-Times" pitchFamily="2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>
                <a:latin typeface="VNI-Times" pitchFamily="2" charset="0"/>
              </a:rPr>
              <a:t> </a:t>
            </a:r>
            <a:r>
              <a:rPr lang="en-US" sz="3200"/>
              <a:t>Đánh giá ABC &amp; XT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/>
              <a:t> TD sinh hiệu, SpO2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vi-VN" sz="3200"/>
              <a:t>Xử trí sự cố </a:t>
            </a:r>
            <a:r>
              <a:rPr lang="vi-VN" sz="3200" smtClean="0"/>
              <a:t>tr</a:t>
            </a:r>
            <a:r>
              <a:rPr lang="en-US" sz="3200"/>
              <a:t>ê</a:t>
            </a:r>
            <a:r>
              <a:rPr lang="vi-VN" sz="3200" smtClean="0"/>
              <a:t>n </a:t>
            </a:r>
            <a:r>
              <a:rPr lang="vi-VN" sz="3200"/>
              <a:t>đường chuyển</a:t>
            </a:r>
          </a:p>
        </p:txBody>
      </p:sp>
    </p:spTree>
    <p:extLst>
      <p:ext uri="{BB962C8B-B14F-4D97-AF65-F5344CB8AC3E}">
        <p14:creationId xmlns:p14="http://schemas.microsoft.com/office/powerpoint/2010/main" val="2307887241"/>
      </p:ext>
    </p:extLst>
  </p:cSld>
  <p:clrMapOvr>
    <a:masterClrMapping/>
  </p:clrMapOvr>
  <p:transition spd="med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 flipV="1">
            <a:off x="6042378" y="4924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 flipV="1">
            <a:off x="6973711" y="63722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 flipV="1">
            <a:off x="69567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597296" y="1179731"/>
            <a:ext cx="63914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Bàn giao BN &amp; các thông tin</a:t>
            </a:r>
            <a:endParaRPr lang="en-US" sz="3600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179512" y="2681288"/>
            <a:ext cx="87849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 err="1" smtClean="0">
                <a:latin typeface="+mj-lt"/>
              </a:rPr>
              <a:t>Chuyển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thẳng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khoa</a:t>
            </a:r>
            <a:r>
              <a:rPr lang="en-US" sz="3200" dirty="0" smtClean="0">
                <a:latin typeface="+mj-lt"/>
              </a:rPr>
              <a:t> CC/HSTC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/>
              <a:t>tục</a:t>
            </a:r>
            <a:r>
              <a:rPr lang="en-US" sz="3200" dirty="0"/>
              <a:t> </a:t>
            </a:r>
            <a:r>
              <a:rPr lang="en-US" sz="3200" dirty="0" err="1"/>
              <a:t>hồi</a:t>
            </a:r>
            <a:r>
              <a:rPr lang="en-US" sz="3200" dirty="0"/>
              <a:t> </a:t>
            </a:r>
            <a:r>
              <a:rPr lang="en-US" sz="3200" dirty="0" err="1"/>
              <a:t>sức</a:t>
            </a:r>
            <a:r>
              <a:rPr lang="en-US" sz="3200" dirty="0"/>
              <a:t> </a:t>
            </a:r>
            <a:r>
              <a:rPr lang="en-US" sz="3200" dirty="0" err="1"/>
              <a:t>cấp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</a:t>
            </a:r>
          </a:p>
          <a:p>
            <a:pPr>
              <a:spcBef>
                <a:spcPct val="50000"/>
              </a:spcBef>
              <a:buFontTx/>
              <a:buChar char="†"/>
            </a:pPr>
            <a:endParaRPr lang="en-US" sz="3200" dirty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67161"/>
      </p:ext>
    </p:extLst>
  </p:cSld>
  <p:clrMapOvr>
    <a:masterClrMapping/>
  </p:clrMapOvr>
  <p:transition spd="med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68952" cy="1676400"/>
          </a:xfrm>
          <a:solidFill>
            <a:schemeClr val="tx2"/>
          </a:solidFill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XỬ TRÍ </a:t>
            </a:r>
            <a:r>
              <a:rPr lang="vi-VN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BIẾN CỐ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TRÊN ĐƯỜNG CHUYỂN</a:t>
            </a: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5715000" cy="3048000"/>
          </a:xfrm>
          <a:solidFill>
            <a:srgbClr val="CC66FF"/>
          </a:solidFill>
        </p:spPr>
        <p:txBody>
          <a:bodyPr/>
          <a:lstStyle/>
          <a:p>
            <a:pPr marL="0" indent="0">
              <a:buNone/>
            </a:pPr>
            <a:r>
              <a:rPr lang="vi-VN" sz="2800">
                <a:solidFill>
                  <a:srgbClr val="002060"/>
                </a:solidFill>
              </a:rPr>
              <a:t>+ Cấp cứu cơ bản</a:t>
            </a:r>
          </a:p>
          <a:p>
            <a:pPr marL="0" indent="0">
              <a:buNone/>
            </a:pPr>
            <a:r>
              <a:rPr lang="en-US" sz="2800">
                <a:solidFill>
                  <a:srgbClr val="002060"/>
                </a:solidFill>
              </a:rPr>
              <a:t>+ Điện thoại xin ý kiến XT </a:t>
            </a:r>
          </a:p>
          <a:p>
            <a:pPr marL="0" indent="0">
              <a:buNone/>
            </a:pPr>
            <a:r>
              <a:rPr lang="en-US" sz="2800">
                <a:solidFill>
                  <a:srgbClr val="002060"/>
                </a:solidFill>
              </a:rPr>
              <a:t>     của BS BV/ tuyến trên </a:t>
            </a:r>
          </a:p>
          <a:p>
            <a:pPr marL="0" indent="0">
              <a:buNone/>
            </a:pPr>
            <a:r>
              <a:rPr lang="vi-VN" sz="2800">
                <a:solidFill>
                  <a:srgbClr val="002060"/>
                </a:solidFill>
              </a:rPr>
              <a:t>+ Đưa vào CSYT / BV gần nhất 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76200" y="5486400"/>
            <a:ext cx="9067800" cy="13716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/>
              <a:t>TỐT NHẤT CÓ BÁC SĨ ĐI KÈM </a:t>
            </a:r>
          </a:p>
          <a:p>
            <a:pPr algn="ctr"/>
            <a:r>
              <a:rPr lang="en-US" sz="2800" b="1"/>
              <a:t>KHI CV BỆNH ĐANG </a:t>
            </a:r>
            <a:r>
              <a:rPr lang="en-US" sz="2800" b="1" smtClean="0"/>
              <a:t>SUY </a:t>
            </a:r>
            <a:r>
              <a:rPr lang="en-US" sz="2800" b="1"/>
              <a:t>HÔ HẤP </a:t>
            </a:r>
          </a:p>
        </p:txBody>
      </p:sp>
      <p:pic>
        <p:nvPicPr>
          <p:cNvPr id="18437" name="Picture 5" descr="Mobile%2520Phone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1905000"/>
            <a:ext cx="3238500" cy="323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181600"/>
            <a:ext cx="9144000" cy="1447800"/>
          </a:xfrm>
          <a:solidFill>
            <a:srgbClr val="CCFFCC"/>
          </a:solidFill>
        </p:spPr>
        <p:txBody>
          <a:bodyPr/>
          <a:lstStyle/>
          <a:p>
            <a:pPr algn="ctr"/>
            <a:r>
              <a:rPr lang="en-US"/>
              <a:t>KHÔNG PHẢI CÀNG NHANH CÀNG </a:t>
            </a:r>
            <a:r>
              <a:rPr lang="en-US" smtClean="0"/>
              <a:t>TỐT MÀ </a:t>
            </a:r>
            <a:r>
              <a:rPr lang="en-US"/>
              <a:t>PHẢI AN TOÀN 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558234" y="380999"/>
            <a:ext cx="5943600" cy="588963"/>
          </a:xfrm>
          <a:prstGeom prst="rect">
            <a:avLst/>
          </a:prstGeom>
          <a:solidFill>
            <a:schemeClr val="tx2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CHUYỂN VIỆN AN TOÀN</a:t>
            </a: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-36512" y="1600200"/>
            <a:ext cx="4114800" cy="3124200"/>
            <a:chOff x="144" y="1008"/>
            <a:chExt cx="2592" cy="1968"/>
          </a:xfrm>
        </p:grpSpPr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144" y="1032"/>
              <a:ext cx="2592" cy="1944"/>
              <a:chOff x="144" y="816"/>
              <a:chExt cx="2592" cy="1944"/>
            </a:xfrm>
          </p:grpSpPr>
          <p:pic>
            <p:nvPicPr>
              <p:cNvPr id="20489" name="Picture 7" descr="Blind%20van%20lat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816"/>
                <a:ext cx="2592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490" name="Text Box 8"/>
              <p:cNvSpPr txBox="1">
                <a:spLocks noChangeArrowheads="1"/>
              </p:cNvSpPr>
              <p:nvPr/>
            </p:nvSpPr>
            <p:spPr bwMode="auto">
              <a:xfrm>
                <a:off x="672" y="1680"/>
                <a:ext cx="14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VNI-Helve" pitchFamily="2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VNI-Helve" pitchFamily="2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VNI-Helve" pitchFamily="2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VNI-Helve" pitchFamily="2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VNI-Helve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Helve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Helve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Helve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VNI-Helve" pitchFamily="2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2000" b="1" i="1">
                    <a:solidFill>
                      <a:srgbClr val="FFFF66"/>
                    </a:solidFill>
                  </a:rPr>
                  <a:t>TOÁC HAØNH </a:t>
                </a:r>
              </a:p>
            </p:txBody>
          </p:sp>
        </p:grpSp>
        <p:sp>
          <p:nvSpPr>
            <p:cNvPr id="20487" name="Line 9"/>
            <p:cNvSpPr>
              <a:spLocks noChangeShapeType="1"/>
            </p:cNvSpPr>
            <p:nvPr/>
          </p:nvSpPr>
          <p:spPr bwMode="auto">
            <a:xfrm>
              <a:off x="192" y="1056"/>
              <a:ext cx="2496" cy="192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10"/>
            <p:cNvSpPr>
              <a:spLocks noChangeShapeType="1"/>
            </p:cNvSpPr>
            <p:nvPr/>
          </p:nvSpPr>
          <p:spPr bwMode="auto">
            <a:xfrm flipH="1">
              <a:off x="144" y="1008"/>
              <a:ext cx="2592" cy="192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6" descr="COVID-19 Preparedness and Response : Level One Plus Hospital, UNDOF | UNDO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1"/>
          <a:stretch/>
        </p:blipFill>
        <p:spPr bwMode="auto">
          <a:xfrm>
            <a:off x="4078289" y="1638300"/>
            <a:ext cx="5065712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 animBg="1"/>
      <p:bldP spid="890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79512" y="304800"/>
            <a:ext cx="8964488" cy="6705600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THẢO LUẬN CHỈ ĐỊNH </a:t>
            </a:r>
            <a:r>
              <a:rPr lang="en-US" sz="3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CHUYỂN </a:t>
            </a:r>
            <a:r>
              <a:rPr lang="en-US" sz="3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VIỆN BN </a:t>
            </a:r>
            <a:r>
              <a:rPr lang="en-US" sz="3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SXHD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Sốc</a:t>
            </a:r>
            <a:r>
              <a:rPr lang="en-US" dirty="0" smtClean="0">
                <a:solidFill>
                  <a:schemeClr val="tx1"/>
                </a:solidFill>
              </a:rPr>
              <a:t> SXHD </a:t>
            </a:r>
            <a:r>
              <a:rPr lang="en-US" dirty="0" err="1" smtClean="0">
                <a:solidFill>
                  <a:schemeClr val="tx1"/>
                </a:solidFill>
              </a:rPr>
              <a:t>nặng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độ</a:t>
            </a:r>
            <a:r>
              <a:rPr lang="en-US" dirty="0" smtClean="0">
                <a:solidFill>
                  <a:schemeClr val="tx1"/>
                </a:solidFill>
              </a:rPr>
              <a:t> IV) </a:t>
            </a:r>
            <a:r>
              <a:rPr lang="en-US" dirty="0" err="1" smtClean="0">
                <a:solidFill>
                  <a:schemeClr val="tx1"/>
                </a:solidFill>
              </a:rPr>
              <a:t>chống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sốc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theo</a:t>
            </a:r>
            <a:r>
              <a:rPr lang="en-US" dirty="0" smtClean="0">
                <a:solidFill>
                  <a:schemeClr val="tx1"/>
                </a:solidFill>
              </a:rPr>
              <a:t> PĐ ban </a:t>
            </a:r>
            <a:r>
              <a:rPr lang="en-US" dirty="0" err="1" smtClean="0">
                <a:solidFill>
                  <a:schemeClr val="tx1"/>
                </a:solidFill>
              </a:rPr>
              <a:t>đầu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Sốc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SXHD (</a:t>
            </a:r>
            <a:r>
              <a:rPr lang="en-US" dirty="0" err="1" smtClean="0">
                <a:solidFill>
                  <a:schemeClr val="tx1"/>
                </a:solidFill>
              </a:rPr>
              <a:t>độ</a:t>
            </a:r>
            <a:r>
              <a:rPr lang="en-US" dirty="0" smtClean="0">
                <a:solidFill>
                  <a:schemeClr val="tx1"/>
                </a:solidFill>
              </a:rPr>
              <a:t> III) </a:t>
            </a:r>
            <a:r>
              <a:rPr lang="en-US" dirty="0" err="1" smtClean="0">
                <a:solidFill>
                  <a:schemeClr val="tx1"/>
                </a:solidFill>
              </a:rPr>
              <a:t>tái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sốc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lần</a:t>
            </a:r>
            <a:r>
              <a:rPr lang="en-US" dirty="0" smtClean="0">
                <a:solidFill>
                  <a:schemeClr val="tx1"/>
                </a:solidFill>
              </a:rPr>
              <a:t> 1 </a:t>
            </a:r>
            <a:r>
              <a:rPr lang="en-US" dirty="0" err="1" smtClean="0">
                <a:solidFill>
                  <a:schemeClr val="tx1"/>
                </a:solidFill>
              </a:rPr>
              <a:t>hoặc</a:t>
            </a:r>
            <a:r>
              <a:rPr lang="en-US" dirty="0" smtClean="0">
                <a:solidFill>
                  <a:schemeClr val="tx1"/>
                </a:solidFill>
              </a:rPr>
              <a:t> 2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SXHD/</a:t>
            </a:r>
            <a:r>
              <a:rPr lang="en-US" dirty="0" err="1" smtClean="0">
                <a:solidFill>
                  <a:schemeClr val="tx1"/>
                </a:solidFill>
              </a:rPr>
              <a:t>sốc</a:t>
            </a:r>
            <a:r>
              <a:rPr lang="en-US" dirty="0" smtClean="0">
                <a:solidFill>
                  <a:schemeClr val="tx1"/>
                </a:solidFill>
              </a:rPr>
              <a:t> SXHD </a:t>
            </a:r>
            <a:r>
              <a:rPr lang="en-US" dirty="0" err="1" smtClean="0">
                <a:solidFill>
                  <a:schemeClr val="tx1"/>
                </a:solidFill>
              </a:rPr>
              <a:t>kèm</a:t>
            </a:r>
            <a:r>
              <a:rPr lang="en-US" dirty="0" smtClean="0">
                <a:solidFill>
                  <a:schemeClr val="tx1"/>
                </a:solidFill>
              </a:rPr>
              <a:t> XHTH, </a:t>
            </a:r>
            <a:r>
              <a:rPr lang="en-US" dirty="0" err="1" smtClean="0">
                <a:solidFill>
                  <a:schemeClr val="tx1"/>
                </a:solidFill>
              </a:rPr>
              <a:t>chảy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máu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mũi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răng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không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cầm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sốc</a:t>
            </a:r>
            <a:r>
              <a:rPr lang="en-US" dirty="0" smtClean="0">
                <a:solidFill>
                  <a:schemeClr val="tx1"/>
                </a:solidFill>
              </a:rPr>
              <a:t> SXHD </a:t>
            </a:r>
            <a:r>
              <a:rPr lang="en-US" dirty="0" err="1" smtClean="0">
                <a:solidFill>
                  <a:schemeClr val="tx1"/>
                </a:solidFill>
              </a:rPr>
              <a:t>kèm</a:t>
            </a:r>
            <a:r>
              <a:rPr lang="en-US" dirty="0" smtClean="0">
                <a:solidFill>
                  <a:schemeClr val="tx1"/>
                </a:solidFill>
              </a:rPr>
              <a:t> SHH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sốc</a:t>
            </a:r>
            <a:r>
              <a:rPr lang="en-US" dirty="0" smtClean="0">
                <a:solidFill>
                  <a:schemeClr val="tx1"/>
                </a:solidFill>
              </a:rPr>
              <a:t> SXH ở </a:t>
            </a:r>
            <a:r>
              <a:rPr lang="en-US" dirty="0" err="1" smtClean="0">
                <a:solidFill>
                  <a:schemeClr val="tx1"/>
                </a:solidFill>
              </a:rPr>
              <a:t>trẻ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cân</a:t>
            </a:r>
            <a:r>
              <a:rPr lang="en-US" dirty="0" smtClean="0">
                <a:solidFill>
                  <a:schemeClr val="tx1"/>
                </a:solidFill>
              </a:rPr>
              <a:t>, TBS, </a:t>
            </a:r>
            <a:r>
              <a:rPr lang="en-US" dirty="0" err="1" smtClean="0">
                <a:solidFill>
                  <a:schemeClr val="tx1"/>
                </a:solidFill>
              </a:rPr>
              <a:t>viêm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phổi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hội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chứng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thận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hư</a:t>
            </a:r>
            <a:r>
              <a:rPr lang="en-US" dirty="0" smtClean="0">
                <a:solidFill>
                  <a:schemeClr val="tx1"/>
                </a:solidFill>
              </a:rPr>
              <a:t>,...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SXHD </a:t>
            </a:r>
            <a:r>
              <a:rPr lang="en-US" dirty="0" err="1" smtClean="0">
                <a:solidFill>
                  <a:schemeClr val="tx1"/>
                </a:solidFill>
              </a:rPr>
              <a:t>thể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não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tổn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thương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gan</a:t>
            </a:r>
            <a:endParaRPr lang="en-US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Theo </a:t>
            </a:r>
            <a:r>
              <a:rPr lang="en-US" dirty="0" err="1" smtClean="0">
                <a:solidFill>
                  <a:schemeClr val="tx1"/>
                </a:solidFill>
              </a:rPr>
              <a:t>yêu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cầu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người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nhà</a:t>
            </a:r>
            <a:r>
              <a:rPr lang="en-US" dirty="0" smtClean="0">
                <a:solidFill>
                  <a:schemeClr val="tx1"/>
                </a:solidFill>
              </a:rPr>
              <a:t> 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2100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/>
              <a:t>THẢO LUẬN CHỈ ĐỊNH </a:t>
            </a:r>
            <a:br>
              <a:rPr lang="en-US" dirty="0" smtClean="0"/>
            </a:br>
            <a:r>
              <a:rPr lang="en-US" dirty="0" smtClean="0"/>
              <a:t>CHUYỂN VIỆN BN SXHD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/>
              <a:t>tuyến</a:t>
            </a:r>
            <a:r>
              <a:rPr lang="en-US" sz="2800" dirty="0"/>
              <a:t> </a:t>
            </a:r>
            <a:r>
              <a:rPr lang="en-US" sz="2800" dirty="0" smtClean="0"/>
              <a:t>BV </a:t>
            </a:r>
            <a:r>
              <a:rPr lang="en-US" sz="2800" dirty="0" err="1" smtClean="0"/>
              <a:t>tư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err="1" smtClean="0">
                <a:sym typeface="Wingdings" pitchFamily="2" charset="2"/>
              </a:rPr>
              <a:t>Sốc</a:t>
            </a:r>
            <a:r>
              <a:rPr lang="en-US" sz="2800" dirty="0" smtClean="0">
                <a:sym typeface="Wingdings" pitchFamily="2" charset="2"/>
              </a:rPr>
              <a:t> SXHD, </a:t>
            </a:r>
            <a:r>
              <a:rPr lang="en-US" sz="2800" dirty="0" err="1" smtClean="0">
                <a:sym typeface="Wingdings" pitchFamily="2" charset="2"/>
              </a:rPr>
              <a:t>sốc</a:t>
            </a:r>
            <a:r>
              <a:rPr lang="en-US" sz="2800" dirty="0" smtClean="0">
                <a:sym typeface="Wingdings" pitchFamily="2" charset="2"/>
              </a:rPr>
              <a:t> SXHD </a:t>
            </a:r>
            <a:r>
              <a:rPr lang="en-US" sz="2800" dirty="0" err="1" smtClean="0">
                <a:sym typeface="Wingdings" pitchFamily="2" charset="2"/>
              </a:rPr>
              <a:t>nặng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sau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điều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trị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chống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sốc</a:t>
            </a:r>
            <a:r>
              <a:rPr lang="en-US" sz="2800" dirty="0">
                <a:sym typeface="Wingdings" pitchFamily="2" charset="2"/>
              </a:rPr>
              <a:t> ban </a:t>
            </a:r>
            <a:r>
              <a:rPr lang="en-US" sz="2800" dirty="0" err="1" smtClean="0">
                <a:sym typeface="Wingdings" pitchFamily="2" charset="2"/>
              </a:rPr>
              <a:t>đầu</a:t>
            </a:r>
            <a:endParaRPr lang="en-US" sz="28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ym typeface="Wingdings" pitchFamily="2" charset="2"/>
              </a:rPr>
              <a:t>SXHD </a:t>
            </a:r>
            <a:r>
              <a:rPr lang="en-US" sz="2800" dirty="0" err="1" smtClean="0">
                <a:sym typeface="Wingdings" pitchFamily="2" charset="2"/>
              </a:rPr>
              <a:t>cảnh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báo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sym typeface="Wingdings" pitchFamily="2" charset="2"/>
              </a:rPr>
              <a:t>SXHD </a:t>
            </a:r>
            <a:r>
              <a:rPr lang="en-US" sz="2800" dirty="0" err="1" smtClean="0">
                <a:sym typeface="Wingdings" pitchFamily="2" charset="2"/>
              </a:rPr>
              <a:t>có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yếu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tố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nguy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cơ</a:t>
            </a:r>
            <a:r>
              <a:rPr lang="en-US" sz="2800" dirty="0" smtClean="0">
                <a:sym typeface="Wingdings" pitchFamily="2" charset="2"/>
              </a:rPr>
              <a:t> (</a:t>
            </a:r>
            <a:r>
              <a:rPr lang="en-US" sz="2800" dirty="0" err="1" smtClean="0">
                <a:sym typeface="Wingdings" pitchFamily="2" charset="2"/>
              </a:rPr>
              <a:t>dư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cân</a:t>
            </a:r>
            <a:r>
              <a:rPr lang="en-US" sz="2800" dirty="0" smtClean="0">
                <a:sym typeface="Wingdings" pitchFamily="2" charset="2"/>
              </a:rPr>
              <a:t>/</a:t>
            </a:r>
            <a:r>
              <a:rPr lang="en-US" sz="2800" dirty="0" err="1" smtClean="0">
                <a:sym typeface="Wingdings" pitchFamily="2" charset="2"/>
              </a:rPr>
              <a:t>béo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phì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phụ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nữ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có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thai</a:t>
            </a:r>
            <a:r>
              <a:rPr lang="en-US" sz="2800" dirty="0" smtClean="0">
                <a:sym typeface="Wingdings" pitchFamily="2" charset="2"/>
              </a:rPr>
              <a:t>, </a:t>
            </a:r>
            <a:r>
              <a:rPr lang="en-US" sz="2800" dirty="0" err="1" smtClean="0">
                <a:sym typeface="Wingdings" pitchFamily="2" charset="2"/>
              </a:rPr>
              <a:t>bệnh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nền</a:t>
            </a:r>
            <a:r>
              <a:rPr lang="en-US" sz="2800" dirty="0" smtClean="0">
                <a:sym typeface="Wingdings" pitchFamily="2" charset="2"/>
              </a:rPr>
              <a:t>,…)</a:t>
            </a:r>
          </a:p>
          <a:p>
            <a:r>
              <a:rPr lang="en-US" sz="2800" dirty="0" smtClean="0">
                <a:sym typeface="Wingdings" pitchFamily="2" charset="2"/>
              </a:rPr>
              <a:t>PK </a:t>
            </a:r>
            <a:r>
              <a:rPr lang="en-US" sz="2800" dirty="0" err="1" smtClean="0">
                <a:sym typeface="Wingdings" pitchFamily="2" charset="2"/>
              </a:rPr>
              <a:t>tư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chỉ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điều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trị</a:t>
            </a:r>
            <a:r>
              <a:rPr lang="en-US" sz="2800" dirty="0" smtClean="0">
                <a:sym typeface="Wingdings" pitchFamily="2" charset="2"/>
              </a:rPr>
              <a:t> SXHD </a:t>
            </a:r>
            <a:r>
              <a:rPr lang="en-US" sz="2800" dirty="0" err="1" smtClean="0">
                <a:sym typeface="Wingdings" pitchFamily="2" charset="2"/>
              </a:rPr>
              <a:t>không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có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yếu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tố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nguy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cơ</a:t>
            </a:r>
            <a:endParaRPr lang="en-US" sz="2800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83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2555776" y="1988840"/>
            <a:ext cx="3456384" cy="324036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6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NỘI DUNG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ĐẶT VẤN ĐỀ</a:t>
            </a:r>
          </a:p>
          <a:p>
            <a:r>
              <a:rPr lang="en-US" dirty="0" smtClean="0"/>
              <a:t>CÁC BƯỚC CHUYỂN VIỆN AN TOÀN</a:t>
            </a:r>
          </a:p>
          <a:p>
            <a:r>
              <a:rPr lang="en-US" smtClean="0"/>
              <a:t>CHỈ ĐỊNH CHUYỂN VIỆN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2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TÓM TẮT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lvl="0"/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endParaRPr lang="en-A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AU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AU" dirty="0">
                <a:latin typeface="Times New Roman" pitchFamily="18" charset="0"/>
                <a:cs typeface="Times New Roman" pitchFamily="18" charset="0"/>
              </a:rPr>
              <a:t>		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SXHD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70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32" y="1600200"/>
            <a:ext cx="45385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62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Oval 44"/>
          <p:cNvSpPr>
            <a:spLocks noChangeArrowheads="1"/>
          </p:cNvSpPr>
          <p:nvPr/>
        </p:nvSpPr>
        <p:spPr bwMode="auto">
          <a:xfrm>
            <a:off x="3589867" y="2819400"/>
            <a:ext cx="1828800" cy="198120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5486400" y="2895600"/>
            <a:ext cx="2774245" cy="2057400"/>
          </a:xfrm>
          <a:prstGeom prst="leftArrowCallout">
            <a:avLst>
              <a:gd name="adj1" fmla="val 25000"/>
              <a:gd name="adj2" fmla="val 25000"/>
              <a:gd name="adj3" fmla="val 23457"/>
              <a:gd name="adj4" fmla="val 6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677333" y="2895600"/>
            <a:ext cx="2844800" cy="1828800"/>
          </a:xfrm>
          <a:prstGeom prst="rightArrowCallout">
            <a:avLst>
              <a:gd name="adj1" fmla="val 25000"/>
              <a:gd name="adj2" fmla="val 25000"/>
              <a:gd name="adj3" fmla="val 29167"/>
              <a:gd name="adj4" fmla="val 6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3725334" y="1447800"/>
            <a:ext cx="1761066" cy="1371600"/>
          </a:xfrm>
          <a:prstGeom prst="downArrowCallout">
            <a:avLst>
              <a:gd name="adj1" fmla="val 32639"/>
              <a:gd name="adj2" fmla="val 32639"/>
              <a:gd name="adj3" fmla="val 16667"/>
              <a:gd name="adj4" fmla="val 6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 flipV="1">
            <a:off x="8260645" y="5794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1219200" y="457200"/>
            <a:ext cx="26410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ĐẶT VẤN ĐỀ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3774723" y="1600200"/>
            <a:ext cx="25254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/>
              <a:t>Độ nặng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3589866" y="3200401"/>
            <a:ext cx="209973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/>
              <a:t>Tiên lượng</a:t>
            </a:r>
          </a:p>
          <a:p>
            <a:pPr algn="ctr"/>
            <a:r>
              <a:rPr lang="en-US" sz="3200" dirty="0" smtClean="0"/>
              <a:t>SXHD</a:t>
            </a:r>
            <a:endParaRPr lang="en-US" sz="3200" dirty="0"/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6502400" y="3200401"/>
            <a:ext cx="18965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3200"/>
              <a:t>Trình độ</a:t>
            </a:r>
          </a:p>
          <a:p>
            <a:r>
              <a:rPr lang="vi-VN" sz="3200"/>
              <a:t>Kỷ năng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677334" y="3124200"/>
            <a:ext cx="23104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/>
              <a:t>Điều kiện, </a:t>
            </a:r>
          </a:p>
          <a:p>
            <a:r>
              <a:rPr lang="vi-VN" sz="3200"/>
              <a:t>khả năng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5689600" y="3429000"/>
            <a:ext cx="2370667" cy="1905000"/>
          </a:xfrm>
          <a:prstGeom prst="leftArrowCallout">
            <a:avLst>
              <a:gd name="adj1" fmla="val 25000"/>
              <a:gd name="adj2" fmla="val 25000"/>
              <a:gd name="adj3" fmla="val 23333"/>
              <a:gd name="adj4" fmla="val 6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5621867" y="3276600"/>
            <a:ext cx="2302933" cy="1828800"/>
          </a:xfrm>
          <a:prstGeom prst="leftArrowCallout">
            <a:avLst>
              <a:gd name="adj1" fmla="val 25000"/>
              <a:gd name="adj2" fmla="val 25000"/>
              <a:gd name="adj3" fmla="val 23611"/>
              <a:gd name="adj4" fmla="val 6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3440289" y="5867401"/>
            <a:ext cx="1782860" cy="369332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CHUYỂN VIỆN</a:t>
            </a:r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4199467" y="4876800"/>
            <a:ext cx="541867" cy="914400"/>
          </a:xfrm>
          <a:prstGeom prst="upDownArrow">
            <a:avLst>
              <a:gd name="adj1" fmla="val 50000"/>
              <a:gd name="adj2" fmla="val 300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3932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/>
              <a:t>Chuyển viện cấp cứu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mtClean="0"/>
              <a:t>Khi </a:t>
            </a:r>
            <a:r>
              <a:rPr lang="vi-VN"/>
              <a:t>cơ sở y tế ban đầu:</a:t>
            </a:r>
          </a:p>
          <a:p>
            <a:pPr marL="0" indent="0">
              <a:buNone/>
            </a:pPr>
            <a:r>
              <a:rPr lang="vi-VN"/>
              <a:t>		+Không đủ điều kiện</a:t>
            </a:r>
          </a:p>
          <a:p>
            <a:pPr marL="0" indent="0">
              <a:buNone/>
            </a:pPr>
            <a:r>
              <a:rPr lang="vi-VN"/>
              <a:t>		+Khả năng cấp cứu</a:t>
            </a:r>
          </a:p>
          <a:p>
            <a:pPr marL="0" indent="0">
              <a:buNone/>
            </a:pPr>
            <a:r>
              <a:rPr lang="vi-VN"/>
              <a:t>Mục đích:</a:t>
            </a:r>
          </a:p>
          <a:p>
            <a:pPr marL="0" indent="0">
              <a:buNone/>
            </a:pPr>
            <a:r>
              <a:rPr lang="vi-VN"/>
              <a:t>	</a:t>
            </a:r>
            <a:r>
              <a:rPr lang="vi-VN" smtClean="0"/>
              <a:t>Bệnh </a:t>
            </a:r>
            <a:r>
              <a:rPr lang="vi-VN"/>
              <a:t>nhân sẽ được điều trị tốt hơn</a:t>
            </a:r>
          </a:p>
          <a:p>
            <a:pPr marL="0" indent="0">
              <a:buNone/>
            </a:pPr>
            <a:r>
              <a:rPr lang="en-US"/>
              <a:t>		 ở tuyến trên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7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2971800" y="2414588"/>
            <a:ext cx="2590800" cy="215741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76200" y="2514600"/>
            <a:ext cx="2844800" cy="1828800"/>
          </a:xfrm>
          <a:prstGeom prst="rightArrowCallout">
            <a:avLst>
              <a:gd name="adj1" fmla="val 25000"/>
              <a:gd name="adj2" fmla="val 25000"/>
              <a:gd name="adj3" fmla="val 25926"/>
              <a:gd name="adj4" fmla="val 66667"/>
            </a:avLst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5689600" y="3429000"/>
            <a:ext cx="2370138" cy="1905000"/>
          </a:xfrm>
          <a:prstGeom prst="leftArrowCallout">
            <a:avLst>
              <a:gd name="adj1" fmla="val 25000"/>
              <a:gd name="adj2" fmla="val 25000"/>
              <a:gd name="adj3" fmla="val 20736"/>
              <a:gd name="adj4" fmla="val 6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5824538" y="3581400"/>
            <a:ext cx="2371725" cy="1905000"/>
          </a:xfrm>
          <a:prstGeom prst="leftArrowCallout">
            <a:avLst>
              <a:gd name="adj1" fmla="val 25000"/>
              <a:gd name="adj2" fmla="val 25000"/>
              <a:gd name="adj3" fmla="val 20750"/>
              <a:gd name="adj4" fmla="val 6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5715000" y="2514600"/>
            <a:ext cx="3284538" cy="1905000"/>
          </a:xfrm>
          <a:prstGeom prst="leftArrowCallout">
            <a:avLst>
              <a:gd name="adj1" fmla="val 25000"/>
              <a:gd name="adj2" fmla="val 25000"/>
              <a:gd name="adj3" fmla="val 28736"/>
              <a:gd name="adj4" fmla="val 6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7527" name="AutoShape 7"/>
          <p:cNvSpPr>
            <a:spLocks noChangeArrowheads="1"/>
          </p:cNvSpPr>
          <p:nvPr/>
        </p:nvSpPr>
        <p:spPr bwMode="auto">
          <a:xfrm>
            <a:off x="3352800" y="0"/>
            <a:ext cx="2125663" cy="2286000"/>
          </a:xfrm>
          <a:prstGeom prst="downArrowCallout">
            <a:avLst>
              <a:gd name="adj1" fmla="val 25000"/>
              <a:gd name="adj2" fmla="val 25000"/>
              <a:gd name="adj3" fmla="val 17924"/>
              <a:gd name="adj4" fmla="val 66667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528" name="AutoShape 8"/>
          <p:cNvSpPr>
            <a:spLocks noChangeArrowheads="1"/>
          </p:cNvSpPr>
          <p:nvPr/>
        </p:nvSpPr>
        <p:spPr bwMode="auto">
          <a:xfrm rot="5400000">
            <a:off x="3183732" y="4707731"/>
            <a:ext cx="2133600" cy="2166937"/>
          </a:xfrm>
          <a:prstGeom prst="leftArrowCallout">
            <a:avLst>
              <a:gd name="adj1" fmla="val 25391"/>
              <a:gd name="adj2" fmla="val 25391"/>
              <a:gd name="adj3" fmla="val 16667"/>
              <a:gd name="adj4" fmla="val 66667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2971800" y="2895600"/>
            <a:ext cx="2514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CC3300"/>
                </a:solidFill>
              </a:rPr>
              <a:t>Chuyển viện an toàn</a:t>
            </a:r>
            <a:endParaRPr lang="en-US" sz="2800" b="1">
              <a:solidFill>
                <a:srgbClr val="CC3300"/>
              </a:solidFill>
            </a:endParaRP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3251200" y="228600"/>
            <a:ext cx="22352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smtClean="0"/>
              <a:t>Phương tiện dụng cụ</a:t>
            </a:r>
            <a:endParaRPr lang="en-US" sz="2800" b="1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6781800" y="2636912"/>
            <a:ext cx="2133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FFFF00"/>
                </a:solidFill>
              </a:rPr>
              <a:t>Xử trí biến cố trên đường chuyển</a:t>
            </a:r>
            <a:endParaRPr lang="en-US" sz="2800" b="1">
              <a:solidFill>
                <a:srgbClr val="FFFF00"/>
              </a:solidFill>
            </a:endParaRP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3276600" y="5683250"/>
            <a:ext cx="18970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FF00FF"/>
                </a:solidFill>
              </a:rPr>
              <a:t>Liên hệ tuyến trên</a:t>
            </a:r>
            <a:endParaRPr lang="en-US" sz="2800" b="1">
              <a:solidFill>
                <a:srgbClr val="FF00FF"/>
              </a:solidFill>
            </a:endParaRPr>
          </a:p>
        </p:txBody>
      </p:sp>
      <p:sp>
        <p:nvSpPr>
          <p:cNvPr id="107533" name="AutoShape 13"/>
          <p:cNvSpPr>
            <a:spLocks noChangeArrowheads="1"/>
          </p:cNvSpPr>
          <p:nvPr/>
        </p:nvSpPr>
        <p:spPr bwMode="auto">
          <a:xfrm>
            <a:off x="5715000" y="533400"/>
            <a:ext cx="2303463" cy="1828800"/>
          </a:xfrm>
          <a:prstGeom prst="wedgeEllipseCallout">
            <a:avLst>
              <a:gd name="adj1" fmla="val -49264"/>
              <a:gd name="adj2" fmla="val 55037"/>
            </a:avLst>
          </a:prstGeom>
          <a:solidFill>
            <a:srgbClr val="99CC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VNI-Times" pitchFamily="2" charset="0"/>
              </a:rPr>
              <a:t>Nhaân söï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76200" y="2743200"/>
            <a:ext cx="1828800" cy="138499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/>
              <a:t>Ổn định BN trước chuyển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9899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CÁC BƯỚC </a:t>
            </a:r>
            <a:r>
              <a:rPr lang="en-US" sz="4000" smtClean="0"/>
              <a:t>CHUYỂN </a:t>
            </a:r>
            <a:r>
              <a:rPr lang="en-US" sz="4000"/>
              <a:t>VIỆN AN TOÀN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Đánh giá và ổn định tình trạng bệnh</a:t>
            </a:r>
          </a:p>
          <a:p>
            <a:r>
              <a:rPr lang="en-US"/>
              <a:t>Hồ sơ tóm tắt bệnh án chuyển viện</a:t>
            </a:r>
          </a:p>
          <a:p>
            <a:r>
              <a:rPr lang="en-US"/>
              <a:t>Liên hệ bệnh viện nơi chuyển đến</a:t>
            </a:r>
          </a:p>
          <a:p>
            <a:r>
              <a:rPr lang="en-US"/>
              <a:t>Thông báo cho thân nhân bệnh nhân</a:t>
            </a:r>
          </a:p>
          <a:p>
            <a:r>
              <a:rPr lang="en-US"/>
              <a:t>Đánh giá và xử trí </a:t>
            </a:r>
            <a:r>
              <a:rPr lang="en-US" smtClean="0"/>
              <a:t>BN trên </a:t>
            </a:r>
            <a:r>
              <a:rPr lang="en-US"/>
              <a:t>đường chuyển</a:t>
            </a:r>
          </a:p>
          <a:p>
            <a:r>
              <a:rPr lang="en-US"/>
              <a:t>Bàn giao bệnh nhân nơi bệnh viện nhận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85" name="Rectangle 29"/>
          <p:cNvSpPr>
            <a:spLocks noChangeArrowheads="1"/>
          </p:cNvSpPr>
          <p:nvPr/>
        </p:nvSpPr>
        <p:spPr bwMode="auto">
          <a:xfrm flipV="1">
            <a:off x="880532" y="2209800"/>
            <a:ext cx="5347651" cy="4038600"/>
          </a:xfrm>
          <a:prstGeom prst="rect">
            <a:avLst/>
          </a:prstGeom>
          <a:solidFill>
            <a:srgbClr val="000080">
              <a:alpha val="50000"/>
            </a:srgbClr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 flipV="1">
            <a:off x="8413045" y="46513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80533" y="2362200"/>
            <a:ext cx="4673600" cy="533400"/>
          </a:xfrm>
          <a:ln/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sz="2400"/>
              <a:t>irway </a:t>
            </a:r>
            <a:r>
              <a:rPr lang="en-US"/>
              <a:t> 	    </a:t>
            </a:r>
            <a:r>
              <a:rPr lang="vi-VN">
                <a:solidFill>
                  <a:srgbClr val="FFFF00"/>
                </a:solidFill>
              </a:rPr>
              <a:t>Đường thở</a:t>
            </a:r>
          </a:p>
        </p:txBody>
      </p:sp>
      <p:sp>
        <p:nvSpPr>
          <p:cNvPr id="121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880533" y="152400"/>
            <a:ext cx="7772400" cy="1143000"/>
          </a:xfrm>
        </p:spPr>
        <p:txBody>
          <a:bodyPr/>
          <a:lstStyle/>
          <a:p>
            <a:r>
              <a:rPr lang="en-US" sz="4000" smtClean="0"/>
              <a:t>Ổ</a:t>
            </a:r>
            <a:r>
              <a:rPr lang="vi-VN" sz="4000" smtClean="0"/>
              <a:t>n </a:t>
            </a:r>
            <a:r>
              <a:rPr lang="vi-VN" sz="4000"/>
              <a:t>định bệnh nhân </a:t>
            </a:r>
            <a:endParaRPr lang="en-AU" sz="3000" b="1">
              <a:solidFill>
                <a:schemeClr val="tx1"/>
              </a:solidFill>
              <a:latin typeface=".VnTimeH" pitchFamily="34" charset="0"/>
            </a:endParaRP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 flipV="1">
            <a:off x="8396111" y="564197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3" name="Rectangle 17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 flipV="1">
            <a:off x="8379178" y="6448426"/>
            <a:ext cx="6223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Rectangle 21"/>
          <p:cNvSpPr>
            <a:spLocks noChangeArrowheads="1"/>
          </p:cNvSpPr>
          <p:nvPr/>
        </p:nvSpPr>
        <p:spPr bwMode="auto">
          <a:xfrm>
            <a:off x="880533" y="3124200"/>
            <a:ext cx="467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reathing     </a:t>
            </a:r>
            <a:r>
              <a:rPr lang="en-AU" sz="3200"/>
              <a:t>Thở</a:t>
            </a:r>
          </a:p>
        </p:txBody>
      </p:sp>
      <p:sp>
        <p:nvSpPr>
          <p:cNvPr id="121879" name="Rectangle 23"/>
          <p:cNvSpPr>
            <a:spLocks noChangeArrowheads="1"/>
          </p:cNvSpPr>
          <p:nvPr/>
        </p:nvSpPr>
        <p:spPr bwMode="auto">
          <a:xfrm>
            <a:off x="880533" y="3886200"/>
            <a:ext cx="467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irculation</a:t>
            </a: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AU" sz="3200"/>
              <a:t>Tuần hoàn</a:t>
            </a:r>
          </a:p>
        </p:txBody>
      </p:sp>
      <p:sp>
        <p:nvSpPr>
          <p:cNvPr id="121881" name="Rectangle 25"/>
          <p:cNvSpPr>
            <a:spLocks noChangeArrowheads="1"/>
          </p:cNvSpPr>
          <p:nvPr/>
        </p:nvSpPr>
        <p:spPr bwMode="auto">
          <a:xfrm>
            <a:off x="880533" y="4648200"/>
            <a:ext cx="467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isability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AU" sz="3200"/>
              <a:t>Thần kinh</a:t>
            </a:r>
          </a:p>
        </p:txBody>
      </p:sp>
      <p:sp>
        <p:nvSpPr>
          <p:cNvPr id="121883" name="Rectangle 27"/>
          <p:cNvSpPr>
            <a:spLocks noChangeArrowheads="1"/>
          </p:cNvSpPr>
          <p:nvPr/>
        </p:nvSpPr>
        <p:spPr bwMode="auto">
          <a:xfrm>
            <a:off x="880533" y="5410200"/>
            <a:ext cx="5347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xposure</a:t>
            </a: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3200"/>
              <a:t>Bộc lộ</a:t>
            </a:r>
            <a:r>
              <a:rPr lang="en-AU" sz="3200"/>
              <a:t> toàn thân</a:t>
            </a:r>
            <a:endParaRPr lang="en-AU" sz="3200" b="1"/>
          </a:p>
        </p:txBody>
      </p:sp>
    </p:spTree>
    <p:extLst>
      <p:ext uri="{BB962C8B-B14F-4D97-AF65-F5344CB8AC3E}">
        <p14:creationId xmlns:p14="http://schemas.microsoft.com/office/powerpoint/2010/main" val="3377965308"/>
      </p:ext>
    </p:extLst>
  </p:cSld>
  <p:clrMapOvr>
    <a:masterClrMapping/>
  </p:clrMapOvr>
  <p:transition spd="med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en-US" sz="4000" dirty="0" err="1"/>
              <a:t>Dụng</a:t>
            </a:r>
            <a:r>
              <a:rPr lang="en-US" sz="4000" dirty="0"/>
              <a:t> </a:t>
            </a:r>
            <a:r>
              <a:rPr lang="en-US" sz="4000" dirty="0" err="1"/>
              <a:t>cụ</a:t>
            </a:r>
            <a:r>
              <a:rPr lang="en-US" sz="4000" dirty="0"/>
              <a:t> </a:t>
            </a:r>
            <a:r>
              <a:rPr lang="en-US" sz="4000" dirty="0" err="1"/>
              <a:t>cấp</a:t>
            </a:r>
            <a:r>
              <a:rPr lang="en-US" sz="4000" dirty="0"/>
              <a:t> </a:t>
            </a:r>
            <a:r>
              <a:rPr lang="en-US" sz="4000" dirty="0" err="1"/>
              <a:t>cứu</a:t>
            </a:r>
            <a:r>
              <a:rPr lang="en-US" sz="4000" dirty="0"/>
              <a:t> </a:t>
            </a:r>
            <a:r>
              <a:rPr lang="en-US" sz="4000" dirty="0" err="1"/>
              <a:t>cần</a:t>
            </a:r>
            <a:r>
              <a:rPr lang="en-US" sz="4000" dirty="0"/>
              <a:t> </a:t>
            </a:r>
            <a:r>
              <a:rPr lang="en-US" sz="4000" dirty="0" err="1"/>
              <a:t>thiết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vận</a:t>
            </a:r>
            <a:r>
              <a:rPr lang="en-US" sz="4000" dirty="0"/>
              <a:t> </a:t>
            </a:r>
            <a:r>
              <a:rPr lang="en-US" sz="4000" dirty="0" err="1"/>
              <a:t>chuyển</a:t>
            </a:r>
            <a:r>
              <a:rPr lang="en-US" sz="4000" dirty="0"/>
              <a:t> </a:t>
            </a:r>
            <a:r>
              <a:rPr lang="en-US" sz="4000" dirty="0" err="1"/>
              <a:t>bệnh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smtClean="0"/>
              <a:t>SXHD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smtClean="0"/>
              <a:t>Đường thở,</a:t>
            </a:r>
            <a:r>
              <a:rPr lang="en-US" sz="2800" i="1"/>
              <a:t> </a:t>
            </a:r>
            <a:r>
              <a:rPr lang="en-US" sz="2800" i="1" smtClean="0"/>
              <a:t>Thở</a:t>
            </a:r>
            <a:r>
              <a:rPr lang="en-US" sz="2800" smtClean="0"/>
              <a:t> (AB)</a:t>
            </a:r>
            <a:r>
              <a:rPr lang="en-US" sz="2800" i="1" smtClean="0"/>
              <a:t>:</a:t>
            </a:r>
            <a:endParaRPr lang="en-US" sz="2800"/>
          </a:p>
          <a:p>
            <a:pPr lvl="0"/>
            <a:r>
              <a:rPr lang="en-US" sz="2800" smtClean="0"/>
              <a:t>Ống </a:t>
            </a:r>
            <a:r>
              <a:rPr lang="en-US" sz="2800"/>
              <a:t>thông miệng – hầu cỡ thích hợp</a:t>
            </a:r>
          </a:p>
          <a:p>
            <a:pPr lvl="0"/>
            <a:r>
              <a:rPr lang="en-US" sz="2800"/>
              <a:t>Ống nội khí quản số theo tuổi</a:t>
            </a:r>
          </a:p>
          <a:p>
            <a:pPr lvl="0"/>
            <a:r>
              <a:rPr lang="en-US" sz="2800"/>
              <a:t>Đèn đặt </a:t>
            </a:r>
            <a:r>
              <a:rPr lang="en-US" sz="2800" smtClean="0"/>
              <a:t>NKQ: </a:t>
            </a:r>
            <a:r>
              <a:rPr lang="en-US" sz="2800"/>
              <a:t>Lưỡi thẳng, lưỡi </a:t>
            </a:r>
            <a:r>
              <a:rPr lang="en-US" sz="2800" smtClean="0"/>
              <a:t>cong, cỡ theo tuổi</a:t>
            </a:r>
            <a:endParaRPr lang="en-US" sz="2800"/>
          </a:p>
          <a:p>
            <a:pPr lvl="0"/>
            <a:r>
              <a:rPr lang="en-US" sz="2800"/>
              <a:t>Ống hút đàm theo </a:t>
            </a:r>
            <a:r>
              <a:rPr lang="en-US" sz="2800" smtClean="0"/>
              <a:t>tuổi, Máy </a:t>
            </a:r>
            <a:r>
              <a:rPr lang="en-US" sz="2800"/>
              <a:t>hút đàm xách tay</a:t>
            </a:r>
          </a:p>
          <a:p>
            <a:pPr lvl="0"/>
            <a:r>
              <a:rPr lang="en-US" sz="2800" smtClean="0"/>
              <a:t>Cannula, Mask </a:t>
            </a:r>
            <a:r>
              <a:rPr lang="en-US" sz="2800"/>
              <a:t>thở oxy có túi dự </a:t>
            </a:r>
            <a:r>
              <a:rPr lang="en-US" sz="2800" smtClean="0"/>
              <a:t>trữ, Bóng</a:t>
            </a:r>
            <a:r>
              <a:rPr lang="en-US" sz="2800"/>
              <a:t>, mask giúp thở </a:t>
            </a:r>
          </a:p>
          <a:p>
            <a:pPr lvl="0"/>
            <a:r>
              <a:rPr lang="en-US" sz="2800"/>
              <a:t>Bình oxy chuyển </a:t>
            </a:r>
            <a:r>
              <a:rPr lang="en-US" sz="2800" smtClean="0"/>
              <a:t>bệnh</a:t>
            </a:r>
          </a:p>
          <a:p>
            <a:r>
              <a:rPr lang="en-US" sz="2800"/>
              <a:t>HT </a:t>
            </a:r>
            <a:r>
              <a:rPr lang="en-US" sz="2800" smtClean="0"/>
              <a:t>CPAP, HFNC “khô</a:t>
            </a:r>
            <a:r>
              <a:rPr lang="en-US" sz="2800"/>
              <a:t>”</a:t>
            </a:r>
          </a:p>
          <a:p>
            <a:pPr lvl="0"/>
            <a:r>
              <a:rPr lang="en-US" sz="2800" smtClean="0"/>
              <a:t>Máy thở</a:t>
            </a:r>
            <a:endParaRPr lang="en-US" sz="280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4"/>
          <a:stretch/>
        </p:blipFill>
        <p:spPr bwMode="auto">
          <a:xfrm>
            <a:off x="5004048" y="4447424"/>
            <a:ext cx="3312368" cy="241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64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7640</TotalTime>
  <Words>1119</Words>
  <Application>Microsoft Office PowerPoint</Application>
  <PresentationFormat>On-screen Show (4:3)</PresentationFormat>
  <Paragraphs>201</Paragraphs>
  <Slides>31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.VnTime</vt:lpstr>
      <vt:lpstr>.VnTimeH</vt:lpstr>
      <vt:lpstr>Arial</vt:lpstr>
      <vt:lpstr>Calibri</vt:lpstr>
      <vt:lpstr>Symbol</vt:lpstr>
      <vt:lpstr>Tahoma</vt:lpstr>
      <vt:lpstr>Times New Roman</vt:lpstr>
      <vt:lpstr>VNI-Helve</vt:lpstr>
      <vt:lpstr>VNI-Times</vt:lpstr>
      <vt:lpstr>Wingdings</vt:lpstr>
      <vt:lpstr>Office Theme</vt:lpstr>
      <vt:lpstr>Document</vt:lpstr>
      <vt:lpstr>Clip</vt:lpstr>
      <vt:lpstr>CHUYỂN VIỆN AN TOÀN NGƯỜI BỆNH  SỐT XUẤT HUYẾT DENGUE  </vt:lpstr>
      <vt:lpstr>Mục tiêu </vt:lpstr>
      <vt:lpstr>NỘI DUNG</vt:lpstr>
      <vt:lpstr>PowerPoint Presentation</vt:lpstr>
      <vt:lpstr>Chuyển viện cấp cứu </vt:lpstr>
      <vt:lpstr>PowerPoint Presentation</vt:lpstr>
      <vt:lpstr>CÁC BƯỚC CHUYỂN VIỆN AN TOÀN</vt:lpstr>
      <vt:lpstr>Ổn định bệnh nhân </vt:lpstr>
      <vt:lpstr>Dụng cụ cấp cứu cần thiết cho vận chuyển bệnh nhân SXHD </vt:lpstr>
      <vt:lpstr>Dụng cụ cấp cứu cần thiết cho vận chuyển bệnh nhân SXHD </vt:lpstr>
      <vt:lpstr>PowerPoint Presentation</vt:lpstr>
      <vt:lpstr>Ổn định bệnh nhân </vt:lpstr>
      <vt:lpstr>Ổn định bệnh nhân </vt:lpstr>
      <vt:lpstr>Ổn định bệnh nhân </vt:lpstr>
      <vt:lpstr>Ổn định bệnh nhân </vt:lpstr>
      <vt:lpstr> Ưu tiên - Ổn định bệnh nhân</vt:lpstr>
      <vt:lpstr>Ưu tiên - Ổn định bệnh nhân</vt:lpstr>
      <vt:lpstr> Liên hệ với nơi chuyển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XỬ TRÍ BIẾN CỐ TRÊN ĐƯỜNG CHUYỂN</vt:lpstr>
      <vt:lpstr>PowerPoint Presentation</vt:lpstr>
      <vt:lpstr>PowerPoint Presentation</vt:lpstr>
      <vt:lpstr>THẢO LUẬN CHỈ ĐỊNH  CHUYỂN VIỆN BN SXHD</vt:lpstr>
      <vt:lpstr>PowerPoint Presentation</vt:lpstr>
      <vt:lpstr>TÓM TẮT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BVND-HCM</cp:lastModifiedBy>
  <cp:revision>432</cp:revision>
  <dcterms:created xsi:type="dcterms:W3CDTF">2017-05-26T03:59:45Z</dcterms:created>
  <dcterms:modified xsi:type="dcterms:W3CDTF">2022-06-21T04:01:11Z</dcterms:modified>
</cp:coreProperties>
</file>